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3">
  <p:sldMasterIdLst>
    <p:sldMasterId id="2147483648" r:id="rId1"/>
  </p:sldMasterIdLst>
  <p:sldIdLst>
    <p:sldId id="258" r:id="rId2"/>
    <p:sldId id="257" r:id="rId3"/>
    <p:sldId id="298" r:id="rId4"/>
    <p:sldId id="266" r:id="rId5"/>
    <p:sldId id="259" r:id="rId6"/>
    <p:sldId id="265" r:id="rId7"/>
    <p:sldId id="299" r:id="rId8"/>
    <p:sldId id="303" r:id="rId9"/>
    <p:sldId id="301" r:id="rId10"/>
    <p:sldId id="300" r:id="rId11"/>
    <p:sldId id="313" r:id="rId12"/>
    <p:sldId id="307" r:id="rId13"/>
    <p:sldId id="308" r:id="rId14"/>
    <p:sldId id="30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越　澄雄" initials="小越　澄雄" lastIdx="1" clrIdx="0">
    <p:extLst>
      <p:ext uri="{19B8F6BF-5375-455C-9EA6-DF929625EA0E}">
        <p15:presenceInfo xmlns:p15="http://schemas.microsoft.com/office/powerpoint/2012/main" userId="小越　澄雄"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0" autoAdjust="0"/>
    <p:restoredTop sz="94660"/>
  </p:normalViewPr>
  <p:slideViewPr>
    <p:cSldViewPr snapToGrid="0">
      <p:cViewPr varScale="1">
        <p:scale>
          <a:sx n="60" d="100"/>
          <a:sy n="60" d="100"/>
        </p:scale>
        <p:origin x="9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ja-JP" altLang="en-US"/>
              <a:t>マスター タイトルの書式設定</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ja-JP" altLang="en-US"/>
              <a:t>マスター タイトルの書式設定</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段">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ja-JP" altLang="en-US"/>
              <a:t>マスター タイトルの書式設定</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3" name="Date Placeholder 2"/>
          <p:cNvSpPr>
            <a:spLocks noGrp="1"/>
          </p:cNvSpPr>
          <p:nvPr>
            <p:ph type="dt" sz="half" idx="10"/>
          </p:nvPr>
        </p:nvSpPr>
        <p:spPr/>
        <p:txBody>
          <a:bodyPr/>
          <a:lstStyle/>
          <a:p>
            <a:fld id="{48A87A34-81AB-432B-8DAE-1953F412C126}" type="datetimeFigureOut">
              <a:rPr lang="en-US" dirty="0"/>
              <a:t>9/22/2021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つの画像列">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ja-JP" altLang="en-US"/>
              <a:t>マスター タイトルの書式設定</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3" name="Date Placeholder 2"/>
          <p:cNvSpPr>
            <a:spLocks noGrp="1"/>
          </p:cNvSpPr>
          <p:nvPr>
            <p:ph type="dt" sz="half" idx="10"/>
          </p:nvPr>
        </p:nvSpPr>
        <p:spPr/>
        <p:txBody>
          <a:bodyPr/>
          <a:lstStyle/>
          <a:p>
            <a:fld id="{48A87A34-81AB-432B-8DAE-1953F412C126}" type="datetimeFigureOut">
              <a:rPr lang="en-US" dirty="0"/>
              <a:t>9/22/2021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ja-JP" altLang="en-US"/>
              <a:t>マスター タイトルの書式設定</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DBC526-6DCD-4FF6-8395-D8C22E46E527}"/>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p:nvPr>
        </p:nvSpPr>
        <p:spPr>
          <a:xfrm>
            <a:off x="550862" y="549275"/>
            <a:ext cx="11091600" cy="1332000"/>
          </a:xfrm>
        </p:spPr>
        <p:txBody>
          <a:bodyPr vert="horz" wrap="square" lIns="0" tIns="0" rIns="0" bIns="0" rtlCol="0" anchor="t" anchorCtr="0">
            <a:normAutofit/>
          </a:bodyPr>
          <a:lstStyle>
            <a:lvl1pPr>
              <a:defRPr lang="en-US" dirty="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p:nvPr>
        </p:nvSpPr>
        <p:spPr>
          <a:xfrm>
            <a:off x="550863" y="2113199"/>
            <a:ext cx="11090274" cy="3979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fld id="{6FE8C025-CD7A-4966-867E-81CF82B15267}" type="datetime2">
              <a:rPr lang="en-US" smtClean="0"/>
              <a:t>Wednesday, September 22, 2021</a:t>
            </a:fld>
            <a:endParaRPr lang="en-US"/>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33755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8A87A34-81AB-432B-8DAE-1953F412C126}" type="datetimeFigureOut">
              <a:rPr lang="en-US" dirty="0"/>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ja-JP" altLang="en-US"/>
              <a:t>マスター タイトルの書式設定</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2" name="Content Placeholder 3"/>
          <p:cNvSpPr>
            <a:spLocks noGrp="1"/>
          </p:cNvSpPr>
          <p:nvPr>
            <p:ph sz="quarter" idx="13"/>
          </p:nvPr>
        </p:nvSpPr>
        <p:spPr>
          <a:xfrm>
            <a:off x="913774" y="3051012"/>
            <a:ext cx="5106027" cy="274018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3" name="Content Placeholder 5"/>
          <p:cNvSpPr>
            <a:spLocks noGrp="1"/>
          </p:cNvSpPr>
          <p:nvPr>
            <p:ph sz="quarter" idx="14"/>
          </p:nvPr>
        </p:nvSpPr>
        <p:spPr>
          <a:xfrm>
            <a:off x="6172200" y="3051012"/>
            <a:ext cx="5105401" cy="274018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9/22/2021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ja-JP" altLang="en-US"/>
              <a:t>マスター タイトルの書式設定</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8A87A34-81AB-432B-8DAE-1953F412C126}" type="datetimeFigureOut">
              <a:rPr lang="en-US" dirty="0"/>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9/22/2021</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 id="2147483669" r:id="rId18"/>
  </p:sldLayoutIdLst>
  <p:txStyles>
    <p:titleStyle>
      <a:lvl1pPr algn="ctr" defTabSz="914400" rtl="0" eaLnBrk="1" latinLnBrk="0" hangingPunct="1">
        <a:lnSpc>
          <a:spcPct val="90000"/>
        </a:lnSpc>
        <a:spcBef>
          <a:spcPct val="0"/>
        </a:spcBef>
        <a:buNone/>
        <a:defRPr kumimoji="1"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kumimoji="1"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kumimoji="1"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kumimoji="1"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kumimoji="1"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4.png"/><Relationship Id="rId4" Type="http://schemas.openxmlformats.org/officeDocument/2006/relationships/hyperlink" Target="http://www.u-kisho.jp/chino/index_10m_2_20180320.php"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5CEB97-E5F6-4114-87AA-47F847FA8D97}"/>
              </a:ext>
            </a:extLst>
          </p:cNvPr>
          <p:cNvSpPr>
            <a:spLocks noGrp="1"/>
          </p:cNvSpPr>
          <p:nvPr>
            <p:ph type="title"/>
          </p:nvPr>
        </p:nvSpPr>
        <p:spPr/>
        <p:txBody>
          <a:bodyPr/>
          <a:lstStyle/>
          <a:p>
            <a:r>
              <a:rPr kumimoji="1" lang="en-US" altLang="ja-JP" sz="4400" b="0" i="0" u="none" strike="noStrike" kern="1200" cap="none" spc="0" normalizeH="0" baseline="0" noProof="0" dirty="0">
                <a:ln>
                  <a:noFill/>
                </a:ln>
                <a:solidFill>
                  <a:prstClr val="black"/>
                </a:solidFill>
                <a:effectLst/>
                <a:uLnTx/>
                <a:uFillTx/>
                <a:latin typeface="Tw Cen MT" panose="020B0602020104020603"/>
                <a:ea typeface="ＭＳ Ｐゴシック" panose="020B0600070205080204" pitchFamily="50" charset="-128"/>
                <a:cs typeface="+mj-cs"/>
              </a:rPr>
              <a:t>e-learning</a:t>
            </a:r>
            <a:r>
              <a:rPr kumimoji="1" lang="ja-JP" altLang="en-US" dirty="0"/>
              <a:t>、エッジ</a:t>
            </a:r>
            <a:r>
              <a:rPr kumimoji="1" lang="en-US" altLang="ja-JP" dirty="0"/>
              <a:t>AI</a:t>
            </a:r>
            <a:br>
              <a:rPr kumimoji="1" lang="en-US" altLang="ja-JP" dirty="0"/>
            </a:br>
            <a:r>
              <a:rPr kumimoji="1" lang="ja-JP" altLang="en-US" dirty="0"/>
              <a:t>（</a:t>
            </a:r>
            <a:r>
              <a:rPr kumimoji="1" lang="en-US" altLang="ja-JP" dirty="0"/>
              <a:t>2</a:t>
            </a:r>
            <a:r>
              <a:rPr kumimoji="1" lang="ja-JP" altLang="en-US" dirty="0"/>
              <a:t>回目）</a:t>
            </a:r>
          </a:p>
        </p:txBody>
      </p:sp>
      <p:sp>
        <p:nvSpPr>
          <p:cNvPr id="3" name="コンテンツ プレースホルダー 2">
            <a:extLst>
              <a:ext uri="{FF2B5EF4-FFF2-40B4-BE49-F238E27FC236}">
                <a16:creationId xmlns:a16="http://schemas.microsoft.com/office/drawing/2014/main" id="{1D69B29B-24DD-4A24-968B-5153F7890E78}"/>
              </a:ext>
            </a:extLst>
          </p:cNvPr>
          <p:cNvSpPr>
            <a:spLocks noGrp="1"/>
          </p:cNvSpPr>
          <p:nvPr>
            <p:ph sz="quarter" idx="13"/>
          </p:nvPr>
        </p:nvSpPr>
        <p:spPr>
          <a:xfrm>
            <a:off x="914399" y="2800243"/>
            <a:ext cx="10363826" cy="2108654"/>
          </a:xfrm>
        </p:spPr>
        <p:txBody>
          <a:bodyPr>
            <a:normAutofit fontScale="92500" lnSpcReduction="10000"/>
          </a:bodyPr>
          <a:lstStyle/>
          <a:p>
            <a:pPr marL="0" indent="0">
              <a:buNone/>
            </a:pPr>
            <a:r>
              <a:rPr kumimoji="1" lang="en-US" altLang="ja-JP" sz="2800" b="1" dirty="0"/>
              <a:t>AI</a:t>
            </a:r>
            <a:r>
              <a:rPr kumimoji="1" lang="ja-JP" altLang="en-US" sz="2800" b="1" dirty="0"/>
              <a:t>プログラムを、学習と推測に分離し、少し高性能な</a:t>
            </a:r>
            <a:r>
              <a:rPr kumimoji="1" lang="en-US" altLang="ja-JP" sz="2800" b="1" dirty="0"/>
              <a:t>PC</a:t>
            </a:r>
            <a:r>
              <a:rPr kumimoji="1" lang="ja-JP" altLang="en-US" sz="2800" b="1" dirty="0"/>
              <a:t>で学習を行い、推測はエッジ</a:t>
            </a:r>
            <a:r>
              <a:rPr kumimoji="1" lang="en-US" altLang="ja-JP" sz="2800" b="1" dirty="0"/>
              <a:t>AI</a:t>
            </a:r>
            <a:r>
              <a:rPr kumimoji="1" lang="ja-JP" altLang="en-US" sz="2800" b="1" dirty="0"/>
              <a:t>（ラズベリーパイなど）で行うことを考えます。</a:t>
            </a:r>
            <a:endParaRPr kumimoji="1" lang="en-US" altLang="ja-JP" sz="2800" b="1" dirty="0"/>
          </a:p>
          <a:p>
            <a:pPr marL="0" indent="0">
              <a:buNone/>
            </a:pPr>
            <a:r>
              <a:rPr kumimoji="1" lang="ja-JP" altLang="en-US" sz="2800" b="1" dirty="0"/>
              <a:t>こうしたエッジ</a:t>
            </a:r>
            <a:r>
              <a:rPr kumimoji="1" lang="en-US" altLang="ja-JP" sz="2800" b="1" dirty="0"/>
              <a:t>AI</a:t>
            </a:r>
            <a:r>
              <a:rPr kumimoji="1" lang="ja-JP" altLang="en-US" sz="2800" b="1" dirty="0"/>
              <a:t>システム作成についての自習用パワーポイントです。</a:t>
            </a:r>
            <a:endParaRPr kumimoji="1" lang="en-US" altLang="ja-JP" sz="2800" b="1" dirty="0"/>
          </a:p>
          <a:p>
            <a:pPr marL="0" indent="0">
              <a:buNone/>
            </a:pPr>
            <a:r>
              <a:rPr kumimoji="1" lang="ja-JP" altLang="en-US" sz="2800" b="1" dirty="0"/>
              <a:t>数回に分けて講義します。今回は</a:t>
            </a:r>
            <a:r>
              <a:rPr kumimoji="1" lang="en-US" altLang="ja-JP" sz="2800" b="1" dirty="0"/>
              <a:t>2</a:t>
            </a:r>
            <a:r>
              <a:rPr kumimoji="1" lang="ja-JP" altLang="en-US" sz="2800" b="1" dirty="0"/>
              <a:t>回目です。</a:t>
            </a:r>
          </a:p>
        </p:txBody>
      </p:sp>
      <p:sp>
        <p:nvSpPr>
          <p:cNvPr id="4" name="テキスト ボックス 3">
            <a:extLst>
              <a:ext uri="{FF2B5EF4-FFF2-40B4-BE49-F238E27FC236}">
                <a16:creationId xmlns:a16="http://schemas.microsoft.com/office/drawing/2014/main" id="{D9F74400-BFBD-48B8-82F9-B9934855B25D}"/>
              </a:ext>
            </a:extLst>
          </p:cNvPr>
          <p:cNvSpPr txBox="1"/>
          <p:nvPr/>
        </p:nvSpPr>
        <p:spPr>
          <a:xfrm>
            <a:off x="5614737" y="5390147"/>
            <a:ext cx="5502442" cy="923330"/>
          </a:xfrm>
          <a:prstGeom prst="rect">
            <a:avLst/>
          </a:prstGeom>
          <a:noFill/>
          <a:ln>
            <a:solidFill>
              <a:schemeClr val="accent1"/>
            </a:solidFill>
          </a:ln>
        </p:spPr>
        <p:txBody>
          <a:bodyPr wrap="square" rtlCol="0">
            <a:spAutoFit/>
          </a:bodyPr>
          <a:lstStyle/>
          <a:p>
            <a:r>
              <a:rPr kumimoji="1" lang="ja-JP" altLang="en-US" dirty="0"/>
              <a:t>公立諏訪東京理科大学　地域連携研究開発機構</a:t>
            </a:r>
            <a:endParaRPr kumimoji="1" lang="en-US" altLang="ja-JP" dirty="0"/>
          </a:p>
          <a:p>
            <a:r>
              <a:rPr kumimoji="1" lang="ja-JP" altLang="en-US" dirty="0"/>
              <a:t>技術相談等のお問い合わせ先</a:t>
            </a:r>
            <a:endParaRPr kumimoji="1" lang="en-US" altLang="ja-JP" dirty="0"/>
          </a:p>
          <a:p>
            <a:r>
              <a:rPr kumimoji="1" lang="ja-JP" altLang="en-US" dirty="0"/>
              <a:t>　　</a:t>
            </a:r>
            <a:r>
              <a:rPr kumimoji="1" lang="en-US" altLang="ja-JP" dirty="0"/>
              <a:t>Tel 0266-73-1345  e-mail sangaku@admin.sus.ac.jp</a:t>
            </a:r>
            <a:endParaRPr kumimoji="1" lang="ja-JP" altLang="en-US" dirty="0"/>
          </a:p>
        </p:txBody>
      </p:sp>
      <p:pic>
        <p:nvPicPr>
          <p:cNvPr id="5" name="オーディオ 4">
            <a:hlinkClick r:id="" action="ppaction://media"/>
            <a:extLst>
              <a:ext uri="{FF2B5EF4-FFF2-40B4-BE49-F238E27FC236}">
                <a16:creationId xmlns:a16="http://schemas.microsoft.com/office/drawing/2014/main" id="{89ADDE60-0EEB-4DFA-87DD-60711792C3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22026412"/>
      </p:ext>
    </p:extLst>
  </p:cSld>
  <p:clrMapOvr>
    <a:masterClrMapping/>
  </p:clrMapOvr>
  <mc:AlternateContent xmlns:mc="http://schemas.openxmlformats.org/markup-compatibility/2006" xmlns:p14="http://schemas.microsoft.com/office/powerpoint/2010/main">
    <mc:Choice Requires="p14">
      <p:transition spd="slow" p14:dur="2000" advTm="23681"/>
    </mc:Choice>
    <mc:Fallback xmlns="">
      <p:transition spd="slow" advTm="23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161318"/>
            <a:ext cx="10364451" cy="796626"/>
          </a:xfrm>
        </p:spPr>
        <p:txBody>
          <a:bodyPr>
            <a:normAutofit/>
          </a:bodyPr>
          <a:lstStyle/>
          <a:p>
            <a:r>
              <a:rPr lang="en-US" altLang="ja-JP" dirty="0"/>
              <a:t>2.2 </a:t>
            </a:r>
            <a:r>
              <a:rPr lang="ja-JP" altLang="en-US" dirty="0"/>
              <a:t>将来予測</a:t>
            </a:r>
            <a:r>
              <a:rPr lang="en-US" altLang="ja-JP" dirty="0"/>
              <a:t>(1)</a:t>
            </a:r>
            <a:endParaRPr kumimoji="1" lang="ja-JP" altLang="en-US" dirty="0"/>
          </a:p>
        </p:txBody>
      </p:sp>
      <p:sp>
        <p:nvSpPr>
          <p:cNvPr id="3" name="テキスト ボックス 2">
            <a:extLst>
              <a:ext uri="{FF2B5EF4-FFF2-40B4-BE49-F238E27FC236}">
                <a16:creationId xmlns:a16="http://schemas.microsoft.com/office/drawing/2014/main" id="{49183006-7574-4578-B171-30E375FDF086}"/>
              </a:ext>
            </a:extLst>
          </p:cNvPr>
          <p:cNvSpPr txBox="1"/>
          <p:nvPr/>
        </p:nvSpPr>
        <p:spPr>
          <a:xfrm>
            <a:off x="1251284" y="1588168"/>
            <a:ext cx="10026941" cy="3108543"/>
          </a:xfrm>
          <a:prstGeom prst="rect">
            <a:avLst/>
          </a:prstGeom>
          <a:noFill/>
        </p:spPr>
        <p:txBody>
          <a:bodyPr wrap="square" rtlCol="0">
            <a:spAutoFit/>
          </a:bodyPr>
          <a:lstStyle/>
          <a:p>
            <a:r>
              <a:rPr kumimoji="1" lang="ja-JP" altLang="en-US" sz="2800" dirty="0"/>
              <a:t>　長野県茅野市を流れる上川の</a:t>
            </a:r>
            <a:r>
              <a:rPr kumimoji="1" lang="en-US" altLang="ja-JP" sz="2800" dirty="0"/>
              <a:t>2</a:t>
            </a:r>
            <a:r>
              <a:rPr kumimoji="1" lang="ja-JP" altLang="en-US" sz="2800" dirty="0"/>
              <a:t>時間後の水位を、茅野市の雨量（</a:t>
            </a:r>
            <a:r>
              <a:rPr kumimoji="1" lang="en-US" altLang="ja-JP" sz="2800" dirty="0">
                <a:hlinkClick r:id="rId4"/>
              </a:rPr>
              <a:t>http://www.u-kisho.jp/chino/index_10m_2_20180320.php</a:t>
            </a:r>
            <a:r>
              <a:rPr kumimoji="1" lang="ja-JP" altLang="en-US" sz="2800" dirty="0"/>
              <a:t>）および銭場での水位から予測するプログラムです。</a:t>
            </a:r>
            <a:r>
              <a:rPr kumimoji="1" lang="en-US" altLang="ja-JP" sz="2800" dirty="0"/>
              <a:t>LSTM</a:t>
            </a:r>
            <a:r>
              <a:rPr kumimoji="1" lang="ja-JP" altLang="en-US" sz="2800" dirty="0"/>
              <a:t>を使っています。銭場の水位は、堤防から</a:t>
            </a:r>
            <a:r>
              <a:rPr kumimoji="1" lang="en-US" altLang="ja-JP" sz="2800" dirty="0"/>
              <a:t>-4.95m</a:t>
            </a:r>
            <a:r>
              <a:rPr kumimoji="1" lang="ja-JP" altLang="en-US" sz="2800" dirty="0"/>
              <a:t>を水位</a:t>
            </a:r>
            <a:r>
              <a:rPr kumimoji="1" lang="en-US" altLang="ja-JP" sz="2800" dirty="0"/>
              <a:t>0m</a:t>
            </a:r>
            <a:r>
              <a:rPr kumimoji="1" lang="ja-JP" altLang="en-US" sz="2800" dirty="0"/>
              <a:t>としています。</a:t>
            </a:r>
            <a:endParaRPr kumimoji="1" lang="en-US" altLang="ja-JP" sz="2800" dirty="0"/>
          </a:p>
          <a:p>
            <a:r>
              <a:rPr kumimoji="1" lang="ja-JP" altLang="en-US" sz="2800" dirty="0"/>
              <a:t>学習用データは</a:t>
            </a:r>
            <a:r>
              <a:rPr kumimoji="1" lang="en-US" altLang="ja-JP" sz="2800" dirty="0"/>
              <a:t>2020</a:t>
            </a:r>
            <a:r>
              <a:rPr kumimoji="1" lang="ja-JP" altLang="en-US" sz="2800" dirty="0"/>
              <a:t>年</a:t>
            </a:r>
            <a:r>
              <a:rPr kumimoji="1" lang="en-US" altLang="ja-JP" sz="2800" dirty="0"/>
              <a:t>7</a:t>
            </a:r>
            <a:r>
              <a:rPr kumimoji="1" lang="ja-JP" altLang="en-US" sz="2800" dirty="0"/>
              <a:t>月</a:t>
            </a:r>
            <a:r>
              <a:rPr kumimoji="1" lang="en-US" altLang="ja-JP" sz="2800" dirty="0"/>
              <a:t>1</a:t>
            </a:r>
            <a:r>
              <a:rPr kumimoji="1" lang="ja-JP" altLang="en-US" sz="2800" dirty="0"/>
              <a:t>日から</a:t>
            </a:r>
            <a:r>
              <a:rPr kumimoji="1" lang="en-US" altLang="ja-JP" sz="2800" dirty="0"/>
              <a:t>8</a:t>
            </a:r>
            <a:r>
              <a:rPr kumimoji="1" lang="ja-JP" altLang="en-US" sz="2800" dirty="0"/>
              <a:t>月</a:t>
            </a:r>
            <a:r>
              <a:rPr kumimoji="1" lang="en-US" altLang="ja-JP" sz="2800" dirty="0"/>
              <a:t>3</a:t>
            </a:r>
            <a:r>
              <a:rPr kumimoji="1" lang="ja-JP" altLang="en-US" sz="2800" dirty="0"/>
              <a:t>日の内、</a:t>
            </a:r>
            <a:r>
              <a:rPr kumimoji="1" lang="en-US" altLang="ja-JP" sz="2800" dirty="0"/>
              <a:t>7</a:t>
            </a:r>
            <a:r>
              <a:rPr kumimoji="1" lang="ja-JP" altLang="en-US" sz="2800" dirty="0"/>
              <a:t>月</a:t>
            </a:r>
            <a:r>
              <a:rPr kumimoji="1" lang="en-US" altLang="ja-JP" sz="2800" dirty="0"/>
              <a:t>7</a:t>
            </a:r>
            <a:r>
              <a:rPr kumimoji="1" lang="ja-JP" altLang="en-US" sz="2800" dirty="0"/>
              <a:t>日までのデータを使っています。テスト用データは</a:t>
            </a:r>
            <a:r>
              <a:rPr kumimoji="1" lang="en-US" altLang="ja-JP" sz="2800" dirty="0"/>
              <a:t>2020</a:t>
            </a:r>
            <a:r>
              <a:rPr kumimoji="1" lang="ja-JP" altLang="en-US" sz="2800" dirty="0"/>
              <a:t>年</a:t>
            </a:r>
            <a:r>
              <a:rPr kumimoji="1" lang="en-US" altLang="ja-JP" sz="2800" dirty="0"/>
              <a:t>7</a:t>
            </a:r>
            <a:r>
              <a:rPr kumimoji="1" lang="ja-JP" altLang="en-US" sz="2800" dirty="0"/>
              <a:t>月</a:t>
            </a:r>
            <a:r>
              <a:rPr kumimoji="1" lang="en-US" altLang="ja-JP" sz="2800" dirty="0"/>
              <a:t>8</a:t>
            </a:r>
            <a:r>
              <a:rPr kumimoji="1" lang="ja-JP" altLang="en-US" sz="2800" dirty="0"/>
              <a:t>日のデータです。プログラムの説明をプログラム内に書きました。</a:t>
            </a:r>
          </a:p>
        </p:txBody>
      </p:sp>
      <p:pic>
        <p:nvPicPr>
          <p:cNvPr id="4" name="オーディオ 3">
            <a:hlinkClick r:id="" action="ppaction://media"/>
            <a:extLst>
              <a:ext uri="{FF2B5EF4-FFF2-40B4-BE49-F238E27FC236}">
                <a16:creationId xmlns:a16="http://schemas.microsoft.com/office/drawing/2014/main" id="{C275F78D-56BF-4D81-BD45-A968D8A777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426890856"/>
      </p:ext>
    </p:extLst>
  </p:cSld>
  <p:clrMapOvr>
    <a:masterClrMapping/>
  </p:clrMapOvr>
  <mc:AlternateContent xmlns:mc="http://schemas.openxmlformats.org/markup-compatibility/2006">
    <mc:Choice xmlns:p14="http://schemas.microsoft.com/office/powerpoint/2010/main" Requires="p14">
      <p:transition spd="slow" p14:dur="2000" advTm="51567"/>
    </mc:Choice>
    <mc:Fallback>
      <p:transition spd="slow" advTm="515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4AEF9B4C-90B3-41B2-B2DB-3E400303F4AB}"/>
              </a:ext>
            </a:extLst>
          </p:cNvPr>
          <p:cNvSpPr>
            <a:spLocks noGrp="1"/>
          </p:cNvSpPr>
          <p:nvPr>
            <p:ph type="title"/>
          </p:nvPr>
        </p:nvSpPr>
        <p:spPr>
          <a:xfrm>
            <a:off x="913774" y="161318"/>
            <a:ext cx="10364451" cy="796626"/>
          </a:xfrm>
        </p:spPr>
        <p:txBody>
          <a:bodyPr>
            <a:normAutofit/>
          </a:bodyPr>
          <a:lstStyle/>
          <a:p>
            <a:r>
              <a:rPr lang="en-US" altLang="ja-JP" dirty="0"/>
              <a:t>2.2 </a:t>
            </a:r>
            <a:r>
              <a:rPr lang="ja-JP" altLang="en-US" dirty="0"/>
              <a:t>将来予測</a:t>
            </a:r>
            <a:r>
              <a:rPr lang="en-US" altLang="ja-JP" dirty="0"/>
              <a:t>(2)</a:t>
            </a:r>
            <a:endParaRPr kumimoji="1" lang="ja-JP" altLang="en-US" dirty="0"/>
          </a:p>
        </p:txBody>
      </p:sp>
      <p:sp>
        <p:nvSpPr>
          <p:cNvPr id="5" name="テキスト ボックス 4">
            <a:extLst>
              <a:ext uri="{FF2B5EF4-FFF2-40B4-BE49-F238E27FC236}">
                <a16:creationId xmlns:a16="http://schemas.microsoft.com/office/drawing/2014/main" id="{B31C5A53-B8AC-43C3-92C2-DDFF77CA97B6}"/>
              </a:ext>
            </a:extLst>
          </p:cNvPr>
          <p:cNvSpPr txBox="1"/>
          <p:nvPr/>
        </p:nvSpPr>
        <p:spPr>
          <a:xfrm>
            <a:off x="1396288" y="927480"/>
            <a:ext cx="9881937" cy="2246769"/>
          </a:xfrm>
          <a:prstGeom prst="rect">
            <a:avLst/>
          </a:prstGeom>
          <a:noFill/>
        </p:spPr>
        <p:txBody>
          <a:bodyPr wrap="square" rtlCol="0">
            <a:spAutoFit/>
          </a:bodyPr>
          <a:lstStyle/>
          <a:p>
            <a:r>
              <a:rPr kumimoji="1" lang="ja-JP" altLang="en-US" sz="2000" b="1" dirty="0"/>
              <a:t>　</a:t>
            </a:r>
            <a:r>
              <a:rPr kumimoji="1" lang="en-US" altLang="ja-JP" sz="2000" b="1" dirty="0"/>
              <a:t>LSTM</a:t>
            </a:r>
            <a:r>
              <a:rPr kumimoji="1" lang="ja-JP" altLang="en-US" sz="2000" b="1" dirty="0"/>
              <a:t>は過去の隠れ層を取り入れることで未来を予測します。今までも、長期記憶を取り入れる計算はありましたが、うまく計算できていませんでした。</a:t>
            </a:r>
            <a:r>
              <a:rPr kumimoji="1" lang="en-US" altLang="ja-JP" sz="2000" b="1" dirty="0"/>
              <a:t>LSTM</a:t>
            </a:r>
            <a:r>
              <a:rPr kumimoji="1" lang="ja-JP" altLang="en-US" sz="2000" b="1" dirty="0"/>
              <a:t>では、過去の情報の内、必要な情報のみを次の時刻に引き継ぐようにしています。</a:t>
            </a:r>
            <a:r>
              <a:rPr kumimoji="1" lang="en-US" altLang="ja-JP" sz="2000" b="1" dirty="0" err="1"/>
              <a:t>Keras</a:t>
            </a:r>
            <a:r>
              <a:rPr kumimoji="1" lang="ja-JP" altLang="en-US" sz="2000" b="1" dirty="0"/>
              <a:t>の使用に際しては自動的に　この部分を計算してくれます。以下に示す</a:t>
            </a:r>
            <a:r>
              <a:rPr kumimoji="1" lang="en-US" altLang="ja-JP" sz="2000" b="1" dirty="0"/>
              <a:t>1</a:t>
            </a:r>
            <a:r>
              <a:rPr kumimoji="1" lang="ja-JP" altLang="en-US" sz="2000" b="1" dirty="0"/>
              <a:t>行が、この部分のプログラムです。各部分の意味に興味のある方はネット調べて見て下さい。多分、知識が身につくと思います。</a:t>
            </a:r>
            <a:endParaRPr kumimoji="1" lang="en-US" altLang="ja-JP" sz="2000" b="1" dirty="0"/>
          </a:p>
          <a:p>
            <a:r>
              <a:rPr kumimoji="1" lang="en-US" altLang="ja-JP" sz="2000" b="1" dirty="0" err="1"/>
              <a:t>model.add</a:t>
            </a:r>
            <a:r>
              <a:rPr kumimoji="1" lang="en-US" altLang="ja-JP" sz="2000" b="1" dirty="0"/>
              <a:t>(LSTM(100, activation='</a:t>
            </a:r>
            <a:r>
              <a:rPr kumimoji="1" lang="en-US" altLang="ja-JP" sz="2000" b="1" dirty="0" err="1"/>
              <a:t>tanh',dropout</a:t>
            </a:r>
            <a:r>
              <a:rPr kumimoji="1" lang="en-US" altLang="ja-JP" sz="2000" b="1" dirty="0"/>
              <a:t>=0.1, </a:t>
            </a:r>
            <a:r>
              <a:rPr kumimoji="1" lang="en-US" altLang="ja-JP" sz="2000" b="1" dirty="0" err="1"/>
              <a:t>input_shape</a:t>
            </a:r>
            <a:r>
              <a:rPr kumimoji="1" lang="en-US" altLang="ja-JP" sz="2000" b="1" dirty="0"/>
              <a:t>=(1, 10), </a:t>
            </a:r>
            <a:r>
              <a:rPr kumimoji="1" lang="en-US" altLang="ja-JP" sz="2000" b="1" dirty="0" err="1"/>
              <a:t>recurrent_activation</a:t>
            </a:r>
            <a:r>
              <a:rPr kumimoji="1" lang="en-US" altLang="ja-JP" sz="2000" b="1" dirty="0"/>
              <a:t>='</a:t>
            </a:r>
            <a:r>
              <a:rPr kumimoji="1" lang="en-US" altLang="ja-JP" sz="2000" b="1" dirty="0" err="1"/>
              <a:t>hard_sigmoid</a:t>
            </a:r>
            <a:r>
              <a:rPr kumimoji="1" lang="en-US" altLang="ja-JP" sz="2000" b="1" dirty="0"/>
              <a:t>'))</a:t>
            </a:r>
            <a:r>
              <a:rPr kumimoji="1" lang="ja-JP" altLang="en-US" sz="2000" b="1" dirty="0"/>
              <a:t>　</a:t>
            </a:r>
          </a:p>
        </p:txBody>
      </p:sp>
      <p:pic>
        <p:nvPicPr>
          <p:cNvPr id="7" name="図 6">
            <a:extLst>
              <a:ext uri="{FF2B5EF4-FFF2-40B4-BE49-F238E27FC236}">
                <a16:creationId xmlns:a16="http://schemas.microsoft.com/office/drawing/2014/main" id="{4DD55F65-842E-4C7F-B6BE-B4E85E85F831}"/>
              </a:ext>
            </a:extLst>
          </p:cNvPr>
          <p:cNvPicPr>
            <a:picLocks noChangeAspect="1"/>
          </p:cNvPicPr>
          <p:nvPr/>
        </p:nvPicPr>
        <p:blipFill>
          <a:blip r:embed="rId4"/>
          <a:stretch>
            <a:fillRect/>
          </a:stretch>
        </p:blipFill>
        <p:spPr>
          <a:xfrm>
            <a:off x="361296" y="3343317"/>
            <a:ext cx="5347918" cy="2667608"/>
          </a:xfrm>
          <a:prstGeom prst="rect">
            <a:avLst/>
          </a:prstGeom>
        </p:spPr>
      </p:pic>
      <p:pic>
        <p:nvPicPr>
          <p:cNvPr id="9" name="図 8">
            <a:extLst>
              <a:ext uri="{FF2B5EF4-FFF2-40B4-BE49-F238E27FC236}">
                <a16:creationId xmlns:a16="http://schemas.microsoft.com/office/drawing/2014/main" id="{5FB902DC-416A-43D5-9D85-1BF098D96BE6}"/>
              </a:ext>
            </a:extLst>
          </p:cNvPr>
          <p:cNvPicPr>
            <a:picLocks noChangeAspect="1"/>
          </p:cNvPicPr>
          <p:nvPr/>
        </p:nvPicPr>
        <p:blipFill>
          <a:blip r:embed="rId5"/>
          <a:stretch>
            <a:fillRect/>
          </a:stretch>
        </p:blipFill>
        <p:spPr>
          <a:xfrm>
            <a:off x="5970921" y="3343473"/>
            <a:ext cx="5645671" cy="2667608"/>
          </a:xfrm>
          <a:prstGeom prst="rect">
            <a:avLst/>
          </a:prstGeom>
        </p:spPr>
      </p:pic>
      <p:sp>
        <p:nvSpPr>
          <p:cNvPr id="10" name="テキスト ボックス 9">
            <a:extLst>
              <a:ext uri="{FF2B5EF4-FFF2-40B4-BE49-F238E27FC236}">
                <a16:creationId xmlns:a16="http://schemas.microsoft.com/office/drawing/2014/main" id="{34E4DFBC-8F40-4A80-9956-BA1F78AEF8EF}"/>
              </a:ext>
            </a:extLst>
          </p:cNvPr>
          <p:cNvSpPr txBox="1"/>
          <p:nvPr/>
        </p:nvSpPr>
        <p:spPr>
          <a:xfrm>
            <a:off x="1251909" y="6327350"/>
            <a:ext cx="5967663" cy="369332"/>
          </a:xfrm>
          <a:prstGeom prst="rect">
            <a:avLst/>
          </a:prstGeom>
          <a:noFill/>
        </p:spPr>
        <p:txBody>
          <a:bodyPr wrap="square" rtlCol="0">
            <a:spAutoFit/>
          </a:bodyPr>
          <a:lstStyle/>
          <a:p>
            <a:r>
              <a:rPr kumimoji="1" lang="ja-JP" altLang="en-US" dirty="0"/>
              <a:t>「はじめてのディープラーニング」我妻幸長著より引用</a:t>
            </a:r>
          </a:p>
        </p:txBody>
      </p:sp>
      <p:pic>
        <p:nvPicPr>
          <p:cNvPr id="2" name="オーディオ 1">
            <a:hlinkClick r:id="" action="ppaction://media"/>
            <a:extLst>
              <a:ext uri="{FF2B5EF4-FFF2-40B4-BE49-F238E27FC236}">
                <a16:creationId xmlns:a16="http://schemas.microsoft.com/office/drawing/2014/main" id="{FB18CC71-3969-43BE-B46A-1F1ECBF068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6587727"/>
      </p:ext>
    </p:extLst>
  </p:cSld>
  <p:clrMapOvr>
    <a:masterClrMapping/>
  </p:clrMapOvr>
  <mc:AlternateContent xmlns:mc="http://schemas.openxmlformats.org/markup-compatibility/2006">
    <mc:Choice xmlns:p14="http://schemas.microsoft.com/office/powerpoint/2010/main" Requires="p14">
      <p:transition spd="slow" p14:dur="2000" advTm="60230"/>
    </mc:Choice>
    <mc:Fallback>
      <p:transition spd="slow" advTm="60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161318"/>
            <a:ext cx="10364451" cy="796626"/>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2.2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将来予測</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(3)</a:t>
            </a:r>
            <a:endParaRPr kumimoji="1" lang="ja-JP" altLang="en-US" dirty="0"/>
          </a:p>
        </p:txBody>
      </p:sp>
      <p:sp>
        <p:nvSpPr>
          <p:cNvPr id="3" name="テキスト ボックス 2">
            <a:extLst>
              <a:ext uri="{FF2B5EF4-FFF2-40B4-BE49-F238E27FC236}">
                <a16:creationId xmlns:a16="http://schemas.microsoft.com/office/drawing/2014/main" id="{7CBAA031-A776-4C2B-A14A-8C0C22843F75}"/>
              </a:ext>
            </a:extLst>
          </p:cNvPr>
          <p:cNvSpPr txBox="1"/>
          <p:nvPr/>
        </p:nvSpPr>
        <p:spPr>
          <a:xfrm>
            <a:off x="1081803" y="1536174"/>
            <a:ext cx="10196422" cy="4093428"/>
          </a:xfrm>
          <a:prstGeom prst="rect">
            <a:avLst/>
          </a:prstGeom>
          <a:noFill/>
        </p:spPr>
        <p:txBody>
          <a:bodyPr wrap="square">
            <a:spAutoFit/>
          </a:bodyPr>
          <a:lstStyle/>
          <a:p>
            <a:pPr indent="180340" algn="just" latinLnBrk="1"/>
            <a:r>
              <a:rPr lang="ja-JP" altLang="ja-JP" sz="2000" kern="100" dirty="0">
                <a:effectLst/>
                <a:latin typeface="Times New Roman" panose="02020603050405020304" pitchFamily="18" charset="0"/>
                <a:ea typeface="ＭＳ 明朝" panose="02020609040205080304" pitchFamily="17" charset="-128"/>
              </a:rPr>
              <a:t>使い方</a:t>
            </a:r>
            <a:r>
              <a:rPr lang="ja-JP" altLang="en-US" sz="2000" kern="100" dirty="0">
                <a:effectLst/>
                <a:latin typeface="Times New Roman" panose="02020603050405020304" pitchFamily="18" charset="0"/>
                <a:ea typeface="ＭＳ 明朝" panose="02020609040205080304" pitchFamily="17" charset="-128"/>
              </a:rPr>
              <a:t>（</a:t>
            </a:r>
            <a:r>
              <a:rPr lang="en-US" altLang="ja-JP" sz="2000" kern="100" dirty="0" err="1">
                <a:effectLst/>
                <a:latin typeface="Times New Roman" panose="02020603050405020304" pitchFamily="18" charset="0"/>
                <a:ea typeface="ＭＳ 明朝" panose="02020609040205080304" pitchFamily="17" charset="-128"/>
              </a:rPr>
              <a:t>google_colab</a:t>
            </a:r>
            <a:r>
              <a:rPr lang="ja-JP" altLang="en-US" sz="2000" kern="100" dirty="0">
                <a:effectLst/>
                <a:latin typeface="Times New Roman" panose="02020603050405020304" pitchFamily="18" charset="0"/>
                <a:ea typeface="ＭＳ 明朝" panose="02020609040205080304" pitchFamily="17" charset="-128"/>
              </a:rPr>
              <a:t>使用）</a:t>
            </a:r>
            <a:endParaRPr lang="ja-JP" altLang="ja-JP" sz="2000" kern="100" dirty="0">
              <a:effectLst/>
              <a:latin typeface="Times New Roman" panose="02020603050405020304" pitchFamily="18" charset="0"/>
              <a:ea typeface="BatangChe" panose="02030609000101010101" pitchFamily="49" charset="-127"/>
            </a:endParaRPr>
          </a:p>
          <a:p>
            <a:pPr indent="180340" algn="just" latinLnBrk="1"/>
            <a:r>
              <a:rPr lang="ja-JP" altLang="ja-JP" sz="2000" kern="100" dirty="0">
                <a:effectLst/>
                <a:latin typeface="Times New Roman" panose="02020603050405020304" pitchFamily="18" charset="0"/>
                <a:ea typeface="ＭＳ 明朝" panose="02020609040205080304" pitchFamily="17" charset="-128"/>
              </a:rPr>
              <a:t>１．学習</a:t>
            </a:r>
            <a:endParaRPr lang="ja-JP" altLang="ja-JP" sz="2000" kern="100" dirty="0">
              <a:effectLst/>
              <a:latin typeface="Times New Roman" panose="02020603050405020304" pitchFamily="18" charset="0"/>
              <a:ea typeface="BatangChe" panose="02030609000101010101" pitchFamily="49" charset="-127"/>
            </a:endParaRPr>
          </a:p>
          <a:p>
            <a:pPr indent="127000" algn="just" latinLnBrk="1"/>
            <a:r>
              <a:rPr lang="en-US" altLang="ja-JP" sz="2000" kern="100" dirty="0">
                <a:effectLst/>
                <a:latin typeface="Times New Roman" panose="02020603050405020304" pitchFamily="18" charset="0"/>
                <a:ea typeface="ＭＳ 明朝" panose="02020609040205080304" pitchFamily="17" charset="-128"/>
              </a:rPr>
              <a:t>google</a:t>
            </a:r>
            <a:r>
              <a:rPr lang="ja-JP" altLang="en-US" sz="2000" kern="100" dirty="0">
                <a:effectLst/>
                <a:latin typeface="Times New Roman" panose="02020603050405020304" pitchFamily="18" charset="0"/>
                <a:ea typeface="ＭＳ 明朝" panose="02020609040205080304" pitchFamily="17" charset="-128"/>
              </a:rPr>
              <a:t> </a:t>
            </a:r>
            <a:r>
              <a:rPr lang="en-US" altLang="ja-JP" sz="2000" kern="100" dirty="0" err="1">
                <a:effectLst/>
                <a:latin typeface="Times New Roman" panose="02020603050405020304" pitchFamily="18" charset="0"/>
                <a:ea typeface="ＭＳ 明朝" panose="02020609040205080304" pitchFamily="17" charset="-128"/>
              </a:rPr>
              <a:t>colab</a:t>
            </a:r>
            <a:r>
              <a:rPr lang="ja-JP" altLang="en-US" sz="2000" kern="100" dirty="0">
                <a:effectLst/>
                <a:latin typeface="Times New Roman" panose="02020603050405020304" pitchFamily="18" charset="0"/>
                <a:ea typeface="ＭＳ 明朝" panose="02020609040205080304" pitchFamily="17" charset="-128"/>
              </a:rPr>
              <a:t>のホーム</a:t>
            </a:r>
            <a:r>
              <a:rPr lang="ja-JP" altLang="ja-JP" sz="2000" kern="100" dirty="0">
                <a:effectLst/>
                <a:latin typeface="Times New Roman" panose="02020603050405020304" pitchFamily="18" charset="0"/>
                <a:ea typeface="ＭＳ 明朝" panose="02020609040205080304" pitchFamily="17" charset="-128"/>
              </a:rPr>
              <a:t>ディレクトリ</a:t>
            </a:r>
            <a:r>
              <a:rPr lang="ja-JP" altLang="en-US" sz="2000" kern="100" dirty="0">
                <a:effectLst/>
                <a:latin typeface="Times New Roman" panose="02020603050405020304" pitchFamily="18" charset="0"/>
                <a:ea typeface="ＭＳ 明朝" panose="02020609040205080304" pitchFamily="17" charset="-128"/>
              </a:rPr>
              <a:t>に</a:t>
            </a:r>
            <a:r>
              <a:rPr lang="en-US" altLang="ja-JP" sz="2000" kern="100" dirty="0">
                <a:effectLst/>
                <a:latin typeface="Times New Roman" panose="02020603050405020304" pitchFamily="18" charset="0"/>
                <a:ea typeface="ＭＳ 明朝" panose="02020609040205080304" pitchFamily="17" charset="-128"/>
              </a:rPr>
              <a:t>zeniba_train0701_0803.csv</a:t>
            </a:r>
            <a:r>
              <a:rPr lang="ja-JP" altLang="en-US" sz="2000" kern="100" dirty="0">
                <a:latin typeface="Times New Roman" panose="02020603050405020304" pitchFamily="18" charset="0"/>
                <a:ea typeface="ＭＳ 明朝" panose="02020609040205080304" pitchFamily="17" charset="-128"/>
              </a:rPr>
              <a:t>をコピー・ペーストし、</a:t>
            </a:r>
            <a:r>
              <a:rPr lang="en-US" altLang="ja-JP" sz="2000" kern="100" dirty="0">
                <a:latin typeface="Times New Roman" panose="02020603050405020304" pitchFamily="18" charset="0"/>
                <a:ea typeface="ＭＳ 明朝" panose="02020609040205080304" pitchFamily="17" charset="-128"/>
              </a:rPr>
              <a:t>water_level_LSTM_learn_ver14.py</a:t>
            </a:r>
            <a:r>
              <a:rPr lang="ja-JP" altLang="en-US" sz="2000" kern="100" dirty="0">
                <a:latin typeface="Times New Roman" panose="02020603050405020304" pitchFamily="18" charset="0"/>
                <a:ea typeface="ＭＳ 明朝" panose="02020609040205080304" pitchFamily="17" charset="-128"/>
              </a:rPr>
              <a:t>の中身を長四角のセル中にコピー・ペーストします。そして</a:t>
            </a:r>
            <a:r>
              <a:rPr lang="en-US" altLang="ja-JP" sz="2000" kern="100" dirty="0">
                <a:effectLst/>
                <a:latin typeface="Times New Roman" panose="02020603050405020304" pitchFamily="18" charset="0"/>
                <a:ea typeface="ＭＳ 明朝" panose="02020609040205080304" pitchFamily="17" charset="-128"/>
              </a:rPr>
              <a:t>RUN</a:t>
            </a:r>
            <a:r>
              <a:rPr lang="ja-JP" altLang="en-US" sz="2000" kern="100" dirty="0">
                <a:effectLst/>
                <a:latin typeface="Times New Roman" panose="02020603050405020304" pitchFamily="18" charset="0"/>
                <a:ea typeface="ＭＳ 明朝" panose="02020609040205080304" pitchFamily="17" charset="-128"/>
              </a:rPr>
              <a:t>させます</a:t>
            </a:r>
            <a:r>
              <a:rPr lang="en-US" altLang="ja-JP" sz="2000" kern="100" dirty="0">
                <a:effectLst/>
                <a:latin typeface="Times New Roman" panose="02020603050405020304" pitchFamily="18" charset="0"/>
                <a:ea typeface="ＭＳ 明朝" panose="02020609040205080304" pitchFamily="17" charset="-128"/>
              </a:rPr>
              <a:t>(</a:t>
            </a:r>
            <a:r>
              <a:rPr lang="ja-JP" altLang="en-US" sz="2000" kern="100" dirty="0">
                <a:effectLst/>
                <a:latin typeface="Times New Roman" panose="02020603050405020304" pitchFamily="18" charset="0"/>
                <a:ea typeface="ＭＳ 明朝" panose="02020609040205080304" pitchFamily="17" charset="-128"/>
              </a:rPr>
              <a:t>第</a:t>
            </a:r>
            <a:r>
              <a:rPr lang="en-US" altLang="ja-JP" sz="2000" kern="100" dirty="0">
                <a:effectLst/>
                <a:latin typeface="Times New Roman" panose="02020603050405020304" pitchFamily="18" charset="0"/>
                <a:ea typeface="ＭＳ 明朝" panose="02020609040205080304" pitchFamily="17" charset="-128"/>
              </a:rPr>
              <a:t>1</a:t>
            </a:r>
            <a:r>
              <a:rPr lang="ja-JP" altLang="en-US" sz="2000" kern="100" dirty="0">
                <a:effectLst/>
                <a:latin typeface="Times New Roman" panose="02020603050405020304" pitchFamily="18" charset="0"/>
                <a:ea typeface="ＭＳ 明朝" panose="02020609040205080304" pitchFamily="17" charset="-128"/>
              </a:rPr>
              <a:t>回参照）。結果が次ページの計算結果</a:t>
            </a:r>
            <a:r>
              <a:rPr lang="en-US" altLang="ja-JP" sz="2000" kern="100" dirty="0">
                <a:effectLst/>
                <a:latin typeface="Times New Roman" panose="02020603050405020304" pitchFamily="18" charset="0"/>
                <a:ea typeface="ＭＳ 明朝" panose="02020609040205080304" pitchFamily="17" charset="-128"/>
              </a:rPr>
              <a:t>3</a:t>
            </a:r>
            <a:r>
              <a:rPr lang="ja-JP" altLang="en-US" sz="2000" kern="100" dirty="0">
                <a:effectLst/>
                <a:latin typeface="Times New Roman" panose="02020603050405020304" pitchFamily="18" charset="0"/>
                <a:ea typeface="ＭＳ 明朝" panose="02020609040205080304" pitchFamily="17" charset="-128"/>
              </a:rPr>
              <a:t>です。これで学習済</a:t>
            </a:r>
            <a:r>
              <a:rPr lang="en-US" altLang="ja-JP" sz="2000" kern="100" dirty="0">
                <a:effectLst/>
                <a:latin typeface="Times New Roman" panose="02020603050405020304" pitchFamily="18" charset="0"/>
                <a:ea typeface="ＭＳ 明朝" panose="02020609040205080304" pitchFamily="17" charset="-128"/>
              </a:rPr>
              <a:t>AI</a:t>
            </a:r>
            <a:r>
              <a:rPr lang="ja-JP" altLang="en-US" sz="2000" kern="100" dirty="0">
                <a:effectLst/>
                <a:latin typeface="Times New Roman" panose="02020603050405020304" pitchFamily="18" charset="0"/>
                <a:ea typeface="ＭＳ 明朝" panose="02020609040205080304" pitchFamily="17" charset="-128"/>
              </a:rPr>
              <a:t>モデル</a:t>
            </a:r>
            <a:r>
              <a:rPr lang="en-US" altLang="ja-JP" sz="2000" kern="100" dirty="0">
                <a:effectLst/>
                <a:latin typeface="Times New Roman" panose="02020603050405020304" pitchFamily="18" charset="0"/>
                <a:ea typeface="ＭＳ 明朝" panose="02020609040205080304" pitchFamily="17" charset="-128"/>
              </a:rPr>
              <a:t>(kamikawa.h5</a:t>
            </a:r>
            <a:r>
              <a:rPr lang="ja-JP" altLang="en-US" sz="2000" kern="100" dirty="0">
                <a:effectLst/>
                <a:latin typeface="Times New Roman" panose="02020603050405020304" pitchFamily="18" charset="0"/>
                <a:ea typeface="ＭＳ 明朝" panose="02020609040205080304" pitchFamily="17" charset="-128"/>
              </a:rPr>
              <a:t>）ができます（計算結果</a:t>
            </a:r>
            <a:r>
              <a:rPr lang="en-US" altLang="ja-JP" sz="2000" kern="100" dirty="0">
                <a:effectLst/>
                <a:latin typeface="Times New Roman" panose="02020603050405020304" pitchFamily="18" charset="0"/>
                <a:ea typeface="ＭＳ 明朝" panose="02020609040205080304" pitchFamily="17" charset="-128"/>
              </a:rPr>
              <a:t>2</a:t>
            </a:r>
            <a:r>
              <a:rPr lang="ja-JP" altLang="en-US" sz="2000" kern="100" dirty="0">
                <a:effectLst/>
                <a:latin typeface="Times New Roman" panose="02020603050405020304" pitchFamily="18" charset="0"/>
                <a:ea typeface="ＭＳ 明朝" panose="02020609040205080304" pitchFamily="17" charset="-128"/>
              </a:rPr>
              <a:t>の左側参照）。ここでは別の学習済</a:t>
            </a:r>
            <a:r>
              <a:rPr lang="en-US" altLang="ja-JP" sz="2000" kern="100" dirty="0">
                <a:effectLst/>
                <a:latin typeface="Times New Roman" panose="02020603050405020304" pitchFamily="18" charset="0"/>
                <a:ea typeface="ＭＳ 明朝" panose="02020609040205080304" pitchFamily="17" charset="-128"/>
              </a:rPr>
              <a:t>AI</a:t>
            </a:r>
            <a:r>
              <a:rPr lang="ja-JP" altLang="en-US" sz="2000" kern="100" dirty="0">
                <a:effectLst/>
                <a:latin typeface="Times New Roman" panose="02020603050405020304" pitchFamily="18" charset="0"/>
                <a:ea typeface="ＭＳ 明朝" panose="02020609040205080304" pitchFamily="17" charset="-128"/>
              </a:rPr>
              <a:t>モデルを使っていますので注意して下さい。以前の方法でも</a:t>
            </a:r>
            <a:r>
              <a:rPr lang="en-US" altLang="ja-JP" sz="2000" kern="100" dirty="0">
                <a:effectLst/>
                <a:latin typeface="Times New Roman" panose="02020603050405020304" pitchFamily="18" charset="0"/>
                <a:ea typeface="ＭＳ 明朝" panose="02020609040205080304" pitchFamily="17" charset="-128"/>
              </a:rPr>
              <a:t>OK</a:t>
            </a:r>
            <a:r>
              <a:rPr lang="ja-JP" altLang="en-US" sz="2000" kern="100" dirty="0">
                <a:effectLst/>
                <a:latin typeface="Times New Roman" panose="02020603050405020304" pitchFamily="18" charset="0"/>
                <a:ea typeface="ＭＳ 明朝" panose="02020609040205080304" pitchFamily="17" charset="-128"/>
              </a:rPr>
              <a:t>です。</a:t>
            </a:r>
            <a:endParaRPr lang="ja-JP" altLang="ja-JP" sz="2000" kern="100" dirty="0">
              <a:effectLst/>
              <a:latin typeface="Times New Roman" panose="02020603050405020304" pitchFamily="18" charset="0"/>
              <a:ea typeface="BatangChe" panose="02030609000101010101" pitchFamily="49" charset="-127"/>
            </a:endParaRPr>
          </a:p>
          <a:p>
            <a:pPr indent="180340" algn="just" latinLnBrk="1"/>
            <a:r>
              <a:rPr lang="ja-JP" altLang="ja-JP" sz="2000" kern="100" dirty="0">
                <a:effectLst/>
                <a:latin typeface="Times New Roman" panose="02020603050405020304" pitchFamily="18" charset="0"/>
                <a:ea typeface="ＭＳ 明朝" panose="02020609040205080304" pitchFamily="17" charset="-128"/>
              </a:rPr>
              <a:t>２．</a:t>
            </a:r>
            <a:r>
              <a:rPr lang="ja-JP" altLang="en-US" sz="2000" kern="100" dirty="0">
                <a:effectLst/>
                <a:latin typeface="Times New Roman" panose="02020603050405020304" pitchFamily="18" charset="0"/>
                <a:ea typeface="ＭＳ 明朝" panose="02020609040205080304" pitchFamily="17" charset="-128"/>
              </a:rPr>
              <a:t>推測</a:t>
            </a:r>
            <a:endParaRPr lang="ja-JP" altLang="ja-JP" sz="2000" kern="100" dirty="0">
              <a:effectLst/>
              <a:latin typeface="Times New Roman" panose="02020603050405020304" pitchFamily="18" charset="0"/>
              <a:ea typeface="BatangChe" panose="02030609000101010101" pitchFamily="49" charset="-127"/>
            </a:endParaRPr>
          </a:p>
          <a:p>
            <a:pPr indent="127000" algn="just" latinLnBrk="1"/>
            <a:r>
              <a:rPr lang="ja-JP" altLang="ja-JP" sz="2000" kern="100" dirty="0">
                <a:effectLst/>
                <a:latin typeface="Times New Roman" panose="02020603050405020304" pitchFamily="18" charset="0"/>
                <a:ea typeface="ＭＳ 明朝" panose="02020609040205080304" pitchFamily="17" charset="-128"/>
              </a:rPr>
              <a:t>同じディレクトリに</a:t>
            </a:r>
            <a:r>
              <a:rPr lang="en-US" altLang="ja-JP" sz="2000" kern="100" dirty="0">
                <a:effectLst/>
                <a:latin typeface="Times New Roman" panose="02020603050405020304" pitchFamily="18" charset="0"/>
                <a:ea typeface="ＭＳ 明朝" panose="02020609040205080304" pitchFamily="17" charset="-128"/>
              </a:rPr>
              <a:t>zeniba_test0708.csv</a:t>
            </a:r>
            <a:r>
              <a:rPr lang="ja-JP" altLang="en-US" sz="2000" kern="100" dirty="0">
                <a:effectLst/>
                <a:latin typeface="Times New Roman" panose="02020603050405020304" pitchFamily="18" charset="0"/>
                <a:ea typeface="ＭＳ 明朝" panose="02020609040205080304" pitchFamily="17" charset="-128"/>
              </a:rPr>
              <a:t>（</a:t>
            </a:r>
            <a:r>
              <a:rPr lang="ja-JP" altLang="ja-JP" sz="2000" kern="100" dirty="0">
                <a:effectLst/>
                <a:latin typeface="Times New Roman" panose="02020603050405020304" pitchFamily="18" charset="0"/>
                <a:ea typeface="ＭＳ 明朝" panose="02020609040205080304" pitchFamily="17" charset="-128"/>
              </a:rPr>
              <a:t>推測したいデータの</a:t>
            </a:r>
            <a:r>
              <a:rPr lang="en-US" altLang="ja-JP" sz="2000" kern="100" dirty="0">
                <a:effectLst/>
                <a:latin typeface="Times New Roman" panose="02020603050405020304" pitchFamily="18" charset="0"/>
                <a:ea typeface="ＭＳ 明朝" panose="02020609040205080304" pitchFamily="17" charset="-128"/>
              </a:rPr>
              <a:t>csv</a:t>
            </a:r>
            <a:r>
              <a:rPr lang="ja-JP" altLang="ja-JP" sz="2000" kern="100" dirty="0">
                <a:effectLst/>
                <a:latin typeface="Times New Roman" panose="02020603050405020304" pitchFamily="18" charset="0"/>
                <a:ea typeface="ＭＳ 明朝" panose="02020609040205080304" pitchFamily="17" charset="-128"/>
              </a:rPr>
              <a:t>）を</a:t>
            </a:r>
            <a:r>
              <a:rPr lang="ja-JP" altLang="en-US" sz="2000" kern="100" dirty="0">
                <a:latin typeface="Times New Roman" panose="02020603050405020304" pitchFamily="18" charset="0"/>
                <a:ea typeface="ＭＳ 明朝" panose="02020609040205080304" pitchFamily="17" charset="-128"/>
              </a:rPr>
              <a:t>コピー・ペーストし、</a:t>
            </a:r>
            <a:r>
              <a:rPr lang="en-US" altLang="ja-JP" sz="2000" kern="100" dirty="0">
                <a:latin typeface="Times New Roman" panose="02020603050405020304" pitchFamily="18" charset="0"/>
                <a:ea typeface="ＭＳ 明朝" panose="02020609040205080304" pitchFamily="17" charset="-128"/>
              </a:rPr>
              <a:t>water_level_LSTM_predict_ver14.py</a:t>
            </a:r>
            <a:r>
              <a:rPr lang="ja-JP" altLang="en-US" sz="2000" kern="100" dirty="0">
                <a:latin typeface="Times New Roman" panose="02020603050405020304" pitchFamily="18" charset="0"/>
                <a:ea typeface="ＭＳ 明朝" panose="02020609040205080304" pitchFamily="17" charset="-128"/>
              </a:rPr>
              <a:t>の中身を長四角の中にコピー・ペーストします。そして</a:t>
            </a:r>
            <a:r>
              <a:rPr lang="en-US" altLang="ja-JP" sz="2000" kern="100" dirty="0">
                <a:effectLst/>
                <a:latin typeface="Times New Roman" panose="02020603050405020304" pitchFamily="18" charset="0"/>
                <a:ea typeface="ＭＳ 明朝" panose="02020609040205080304" pitchFamily="17" charset="-128"/>
              </a:rPr>
              <a:t>RUN</a:t>
            </a:r>
            <a:r>
              <a:rPr lang="ja-JP" altLang="en-US" sz="2000" kern="100" dirty="0">
                <a:effectLst/>
                <a:latin typeface="Times New Roman" panose="02020603050405020304" pitchFamily="18" charset="0"/>
                <a:ea typeface="ＭＳ 明朝" panose="02020609040205080304" pitchFamily="17" charset="-128"/>
              </a:rPr>
              <a:t>させます</a:t>
            </a:r>
            <a:r>
              <a:rPr lang="ja-JP" altLang="ja-JP" sz="2000" kern="100" dirty="0">
                <a:effectLst/>
                <a:latin typeface="Times New Roman" panose="02020603050405020304" pitchFamily="18" charset="0"/>
                <a:ea typeface="ＭＳ 明朝" panose="02020609040205080304" pitchFamily="17" charset="-128"/>
              </a:rPr>
              <a:t>。</a:t>
            </a:r>
            <a:endParaRPr lang="en-US" altLang="ja-JP" sz="2000" kern="100" dirty="0">
              <a:latin typeface="Times New Roman" panose="02020603050405020304" pitchFamily="18" charset="0"/>
              <a:ea typeface="BatangChe" panose="02030609000101010101" pitchFamily="49" charset="-127"/>
            </a:endParaRPr>
          </a:p>
          <a:p>
            <a:pPr indent="127000" algn="just" latinLnBrk="1"/>
            <a:r>
              <a:rPr lang="ja-JP" altLang="ja-JP" sz="2000" kern="100" dirty="0">
                <a:effectLst/>
                <a:latin typeface="Times New Roman" panose="02020603050405020304" pitchFamily="18" charset="0"/>
                <a:ea typeface="ＭＳ 明朝" panose="02020609040205080304" pitchFamily="17" charset="-128"/>
              </a:rPr>
              <a:t>これで終了です。推測結果</a:t>
            </a:r>
            <a:r>
              <a:rPr lang="ja-JP" altLang="en-US" sz="2000" kern="100" dirty="0">
                <a:effectLst/>
                <a:latin typeface="Times New Roman" panose="02020603050405020304" pitchFamily="18" charset="0"/>
                <a:ea typeface="ＭＳ 明朝" panose="02020609040205080304" pitchFamily="17" charset="-128"/>
              </a:rPr>
              <a:t>が</a:t>
            </a:r>
            <a:r>
              <a:rPr lang="ja-JP" altLang="ja-JP" sz="2000" kern="100" dirty="0">
                <a:effectLst/>
                <a:latin typeface="Times New Roman" panose="02020603050405020304" pitchFamily="18" charset="0"/>
                <a:ea typeface="ＭＳ 明朝" panose="02020609040205080304" pitchFamily="17" charset="-128"/>
              </a:rPr>
              <a:t>表示されます。</a:t>
            </a:r>
            <a:r>
              <a:rPr lang="ja-JP" altLang="en-US" sz="2000" kern="100" dirty="0">
                <a:effectLst/>
                <a:latin typeface="Times New Roman" panose="02020603050405020304" pitchFamily="18" charset="0"/>
                <a:ea typeface="ＭＳ 明朝" panose="02020609040205080304" pitchFamily="17" charset="-128"/>
              </a:rPr>
              <a:t>計算結果</a:t>
            </a:r>
            <a:r>
              <a:rPr lang="en-US" altLang="ja-JP" sz="2000" kern="100" dirty="0">
                <a:effectLst/>
                <a:latin typeface="Times New Roman" panose="02020603050405020304" pitchFamily="18" charset="0"/>
                <a:ea typeface="ＭＳ 明朝" panose="02020609040205080304" pitchFamily="17" charset="-128"/>
              </a:rPr>
              <a:t>3</a:t>
            </a:r>
            <a:r>
              <a:rPr lang="ja-JP" altLang="en-US" sz="2000" kern="100" dirty="0">
                <a:effectLst/>
                <a:latin typeface="Times New Roman" panose="02020603050405020304" pitchFamily="18" charset="0"/>
                <a:ea typeface="ＭＳ 明朝" panose="02020609040205080304" pitchFamily="17" charset="-128"/>
              </a:rPr>
              <a:t>参照。</a:t>
            </a:r>
            <a:endParaRPr lang="en-US" altLang="ja-JP" sz="2000" kern="100" dirty="0">
              <a:effectLst/>
              <a:latin typeface="Times New Roman" panose="02020603050405020304" pitchFamily="18" charset="0"/>
              <a:ea typeface="ＭＳ 明朝" panose="02020609040205080304" pitchFamily="17" charset="-128"/>
            </a:endParaRPr>
          </a:p>
          <a:p>
            <a:pPr indent="127000" algn="just" latinLnBrk="1"/>
            <a:endParaRPr lang="ja-JP" altLang="ja-JP" sz="2000" kern="100" dirty="0">
              <a:effectLst/>
              <a:latin typeface="Times New Roman" panose="02020603050405020304" pitchFamily="18" charset="0"/>
              <a:ea typeface="BatangChe" panose="02030609000101010101" pitchFamily="49" charset="-127"/>
            </a:endParaRPr>
          </a:p>
        </p:txBody>
      </p:sp>
      <p:pic>
        <p:nvPicPr>
          <p:cNvPr id="4" name="オーディオ 3">
            <a:hlinkClick r:id="" action="ppaction://media"/>
            <a:extLst>
              <a:ext uri="{FF2B5EF4-FFF2-40B4-BE49-F238E27FC236}">
                <a16:creationId xmlns:a16="http://schemas.microsoft.com/office/drawing/2014/main" id="{F65BBDD9-3F2D-4A60-A1A0-449B77F0AE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72830841"/>
      </p:ext>
    </p:extLst>
  </p:cSld>
  <p:clrMapOvr>
    <a:masterClrMapping/>
  </p:clrMapOvr>
  <mc:AlternateContent xmlns:mc="http://schemas.openxmlformats.org/markup-compatibility/2006">
    <mc:Choice xmlns:p14="http://schemas.microsoft.com/office/powerpoint/2010/main" Requires="p14">
      <p:transition spd="slow" p14:dur="2000" advTm="64306"/>
    </mc:Choice>
    <mc:Fallback>
      <p:transition spd="slow" advTm="643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161318"/>
            <a:ext cx="10364451" cy="796626"/>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2.2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将来予測</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(4)</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　計算結果</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endParaRPr kumimoji="1" lang="ja-JP" altLang="en-US" dirty="0"/>
          </a:p>
        </p:txBody>
      </p:sp>
      <p:pic>
        <p:nvPicPr>
          <p:cNvPr id="5" name="図 4" descr="グラフィカル ユーザー インターフェイス, テキスト, アプリケーション, メール&#10;&#10;自動的に生成された説明">
            <a:extLst>
              <a:ext uri="{FF2B5EF4-FFF2-40B4-BE49-F238E27FC236}">
                <a16:creationId xmlns:a16="http://schemas.microsoft.com/office/drawing/2014/main" id="{EDA01007-CE60-42F0-8F1E-9A069CC2B9C9}"/>
              </a:ext>
            </a:extLst>
          </p:cNvPr>
          <p:cNvPicPr>
            <a:picLocks noChangeAspect="1"/>
          </p:cNvPicPr>
          <p:nvPr/>
        </p:nvPicPr>
        <p:blipFill>
          <a:blip r:embed="rId4"/>
          <a:stretch>
            <a:fillRect/>
          </a:stretch>
        </p:blipFill>
        <p:spPr>
          <a:xfrm>
            <a:off x="1411704" y="969404"/>
            <a:ext cx="10364451" cy="5827158"/>
          </a:xfrm>
          <a:prstGeom prst="rect">
            <a:avLst/>
          </a:prstGeom>
        </p:spPr>
      </p:pic>
      <p:pic>
        <p:nvPicPr>
          <p:cNvPr id="3" name="オーディオ 2">
            <a:hlinkClick r:id="" action="ppaction://media"/>
            <a:extLst>
              <a:ext uri="{FF2B5EF4-FFF2-40B4-BE49-F238E27FC236}">
                <a16:creationId xmlns:a16="http://schemas.microsoft.com/office/drawing/2014/main" id="{DE3F0DC5-2BA0-498C-A55D-701C414ACBD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882828123"/>
      </p:ext>
    </p:extLst>
  </p:cSld>
  <p:clrMapOvr>
    <a:masterClrMapping/>
  </p:clrMapOvr>
  <mc:AlternateContent xmlns:mc="http://schemas.openxmlformats.org/markup-compatibility/2006">
    <mc:Choice xmlns:p14="http://schemas.microsoft.com/office/powerpoint/2010/main" Requires="p14">
      <p:transition spd="slow" p14:dur="2000" advTm="23601"/>
    </mc:Choice>
    <mc:Fallback>
      <p:transition spd="slow" advTm="23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161318"/>
            <a:ext cx="10364451" cy="796626"/>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2.2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将来予測</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(5)</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　計算結果</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3</a:t>
            </a:r>
            <a:endParaRPr kumimoji="1" lang="ja-JP" altLang="en-US" dirty="0"/>
          </a:p>
        </p:txBody>
      </p:sp>
      <p:pic>
        <p:nvPicPr>
          <p:cNvPr id="4" name="図 3" descr="グラフィカル ユーザー インターフェイス, グラフ&#10;&#10;自動的に生成された説明">
            <a:extLst>
              <a:ext uri="{FF2B5EF4-FFF2-40B4-BE49-F238E27FC236}">
                <a16:creationId xmlns:a16="http://schemas.microsoft.com/office/drawing/2014/main" id="{E5D1D9B5-42D6-4CBF-8565-6B25F8A5F162}"/>
              </a:ext>
            </a:extLst>
          </p:cNvPr>
          <p:cNvPicPr>
            <a:picLocks noChangeAspect="1"/>
          </p:cNvPicPr>
          <p:nvPr/>
        </p:nvPicPr>
        <p:blipFill>
          <a:blip r:embed="rId4"/>
          <a:stretch>
            <a:fillRect/>
          </a:stretch>
        </p:blipFill>
        <p:spPr>
          <a:xfrm>
            <a:off x="1654628" y="931948"/>
            <a:ext cx="10058401" cy="5655089"/>
          </a:xfrm>
          <a:prstGeom prst="rect">
            <a:avLst/>
          </a:prstGeom>
        </p:spPr>
      </p:pic>
      <p:pic>
        <p:nvPicPr>
          <p:cNvPr id="3" name="オーディオ 2">
            <a:hlinkClick r:id="" action="ppaction://media"/>
            <a:extLst>
              <a:ext uri="{FF2B5EF4-FFF2-40B4-BE49-F238E27FC236}">
                <a16:creationId xmlns:a16="http://schemas.microsoft.com/office/drawing/2014/main" id="{42E37F46-3D71-4616-A675-84E1A9E4503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60501560"/>
      </p:ext>
    </p:extLst>
  </p:cSld>
  <p:clrMapOvr>
    <a:masterClrMapping/>
  </p:clrMapOvr>
  <mc:AlternateContent xmlns:mc="http://schemas.openxmlformats.org/markup-compatibility/2006">
    <mc:Choice xmlns:p14="http://schemas.microsoft.com/office/powerpoint/2010/main" Requires="p14">
      <p:transition spd="slow" p14:dur="2000" advTm="11943"/>
    </mc:Choice>
    <mc:Fallback>
      <p:transition spd="slow" advTm="119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613DC6-436E-42D8-9E67-C138449AC155}"/>
              </a:ext>
            </a:extLst>
          </p:cNvPr>
          <p:cNvSpPr>
            <a:spLocks noGrp="1"/>
          </p:cNvSpPr>
          <p:nvPr>
            <p:ph type="title"/>
          </p:nvPr>
        </p:nvSpPr>
        <p:spPr>
          <a:xfrm>
            <a:off x="913774" y="160420"/>
            <a:ext cx="10364451" cy="809230"/>
          </a:xfrm>
        </p:spPr>
        <p:txBody>
          <a:bodyPr/>
          <a:lstStyle/>
          <a:p>
            <a:r>
              <a:rPr kumimoji="1" lang="ja-JP" altLang="en-US" dirty="0"/>
              <a:t>内容</a:t>
            </a:r>
          </a:p>
        </p:txBody>
      </p:sp>
      <p:sp>
        <p:nvSpPr>
          <p:cNvPr id="3" name="コンテンツ プレースホルダー 2">
            <a:extLst>
              <a:ext uri="{FF2B5EF4-FFF2-40B4-BE49-F238E27FC236}">
                <a16:creationId xmlns:a16="http://schemas.microsoft.com/office/drawing/2014/main" id="{2A30A2D2-46D9-40C1-8504-CC3061D4D423}"/>
              </a:ext>
            </a:extLst>
          </p:cNvPr>
          <p:cNvSpPr>
            <a:spLocks noGrp="1"/>
          </p:cNvSpPr>
          <p:nvPr>
            <p:ph sz="quarter" idx="13"/>
          </p:nvPr>
        </p:nvSpPr>
        <p:spPr>
          <a:xfrm>
            <a:off x="3834063" y="969650"/>
            <a:ext cx="5662864" cy="5670884"/>
          </a:xfrm>
        </p:spPr>
        <p:txBody>
          <a:bodyPr>
            <a:normAutofit lnSpcReduction="10000"/>
          </a:bodyPr>
          <a:lstStyle/>
          <a:p>
            <a:pPr marL="0" indent="0">
              <a:buNone/>
            </a:pPr>
            <a:r>
              <a:rPr kumimoji="1" lang="en-US" altLang="ja-JP" b="1" dirty="0">
                <a:solidFill>
                  <a:schemeClr val="bg1">
                    <a:lumMod val="75000"/>
                  </a:schemeClr>
                </a:solidFill>
              </a:rPr>
              <a:t>1</a:t>
            </a:r>
            <a:r>
              <a:rPr kumimoji="1" lang="ja-JP" altLang="en-US" b="1" dirty="0">
                <a:solidFill>
                  <a:schemeClr val="bg1">
                    <a:lumMod val="75000"/>
                  </a:schemeClr>
                </a:solidFill>
              </a:rPr>
              <a:t>．</a:t>
            </a:r>
            <a:r>
              <a:rPr kumimoji="1" lang="en-US" altLang="ja-JP" b="1" dirty="0">
                <a:solidFill>
                  <a:schemeClr val="bg1">
                    <a:lumMod val="75000"/>
                  </a:schemeClr>
                </a:solidFill>
              </a:rPr>
              <a:t>AI</a:t>
            </a:r>
            <a:r>
              <a:rPr kumimoji="1" lang="ja-JP" altLang="en-US" b="1" dirty="0">
                <a:solidFill>
                  <a:schemeClr val="bg1">
                    <a:lumMod val="75000"/>
                  </a:schemeClr>
                </a:solidFill>
              </a:rPr>
              <a:t>開発環境</a:t>
            </a:r>
            <a:endParaRPr kumimoji="1" lang="en-US" altLang="ja-JP" b="1" dirty="0">
              <a:solidFill>
                <a:schemeClr val="bg1">
                  <a:lumMod val="75000"/>
                </a:schemeClr>
              </a:solidFill>
            </a:endParaRPr>
          </a:p>
          <a:p>
            <a:pPr marL="0" indent="0">
              <a:buNone/>
            </a:pPr>
            <a:r>
              <a:rPr kumimoji="1" lang="ja-JP" altLang="en-US" b="1" dirty="0">
                <a:solidFill>
                  <a:schemeClr val="bg1">
                    <a:lumMod val="75000"/>
                  </a:schemeClr>
                </a:solidFill>
              </a:rPr>
              <a:t>　</a:t>
            </a:r>
            <a:r>
              <a:rPr kumimoji="1" lang="en-US" altLang="ja-JP" b="1" dirty="0">
                <a:solidFill>
                  <a:schemeClr val="bg1">
                    <a:lumMod val="75000"/>
                  </a:schemeClr>
                </a:solidFill>
              </a:rPr>
              <a:t>1.1 </a:t>
            </a:r>
            <a:r>
              <a:rPr kumimoji="1" lang="ja-JP" altLang="en-US" b="1" dirty="0">
                <a:solidFill>
                  <a:schemeClr val="bg1">
                    <a:lumMod val="75000"/>
                  </a:schemeClr>
                </a:solidFill>
              </a:rPr>
              <a:t>ネットでの</a:t>
            </a:r>
            <a:r>
              <a:rPr kumimoji="1" lang="en-US" altLang="ja-JP" b="1" dirty="0">
                <a:solidFill>
                  <a:schemeClr val="bg1">
                    <a:lumMod val="75000"/>
                  </a:schemeClr>
                </a:solidFill>
              </a:rPr>
              <a:t>AI</a:t>
            </a:r>
            <a:r>
              <a:rPr kumimoji="1" lang="ja-JP" altLang="en-US" b="1" dirty="0">
                <a:solidFill>
                  <a:schemeClr val="bg1">
                    <a:lumMod val="75000"/>
                  </a:schemeClr>
                </a:solidFill>
              </a:rPr>
              <a:t>開発環境の使用法</a:t>
            </a:r>
            <a:endParaRPr kumimoji="1" lang="en-US" altLang="ja-JP" b="1" dirty="0">
              <a:solidFill>
                <a:schemeClr val="bg1">
                  <a:lumMod val="75000"/>
                </a:schemeClr>
              </a:solidFill>
            </a:endParaRPr>
          </a:p>
          <a:p>
            <a:pPr marL="0" indent="0">
              <a:buNone/>
            </a:pPr>
            <a:r>
              <a:rPr kumimoji="1" lang="ja-JP" altLang="en-US" b="1" dirty="0">
                <a:solidFill>
                  <a:schemeClr val="bg1">
                    <a:lumMod val="75000"/>
                  </a:schemeClr>
                </a:solidFill>
              </a:rPr>
              <a:t>　</a:t>
            </a:r>
            <a:r>
              <a:rPr kumimoji="1" lang="en-US" altLang="ja-JP" b="1" dirty="0">
                <a:solidFill>
                  <a:schemeClr val="bg1">
                    <a:lumMod val="75000"/>
                  </a:schemeClr>
                </a:solidFill>
              </a:rPr>
              <a:t>1.2 PC</a:t>
            </a:r>
            <a:r>
              <a:rPr kumimoji="1" lang="ja-JP" altLang="en-US" b="1" dirty="0">
                <a:solidFill>
                  <a:schemeClr val="bg1">
                    <a:lumMod val="75000"/>
                  </a:schemeClr>
                </a:solidFill>
              </a:rPr>
              <a:t>での</a:t>
            </a:r>
            <a:r>
              <a:rPr kumimoji="1" lang="en-US" altLang="ja-JP" b="1" dirty="0">
                <a:solidFill>
                  <a:schemeClr val="bg1">
                    <a:lumMod val="75000"/>
                  </a:schemeClr>
                </a:solidFill>
              </a:rPr>
              <a:t>AI</a:t>
            </a:r>
            <a:r>
              <a:rPr kumimoji="1" lang="ja-JP" altLang="en-US" b="1" dirty="0">
                <a:solidFill>
                  <a:schemeClr val="bg1">
                    <a:lumMod val="75000"/>
                  </a:schemeClr>
                </a:solidFill>
              </a:rPr>
              <a:t>開発環境の構築</a:t>
            </a:r>
            <a:endParaRPr kumimoji="1" lang="en-US" altLang="ja-JP" b="1" dirty="0">
              <a:solidFill>
                <a:schemeClr val="bg1">
                  <a:lumMod val="75000"/>
                </a:schemeClr>
              </a:solidFill>
            </a:endParaRPr>
          </a:p>
          <a:p>
            <a:pPr marL="0" indent="0">
              <a:buNone/>
            </a:pPr>
            <a:r>
              <a:rPr kumimoji="1" lang="en-US" altLang="ja-JP" b="1" dirty="0"/>
              <a:t>2</a:t>
            </a:r>
            <a:r>
              <a:rPr kumimoji="1" lang="ja-JP" altLang="en-US" b="1" dirty="0"/>
              <a:t>．</a:t>
            </a:r>
            <a:r>
              <a:rPr kumimoji="1" lang="en-US" altLang="ja-JP" b="1" dirty="0"/>
              <a:t>AI</a:t>
            </a:r>
            <a:r>
              <a:rPr kumimoji="1" lang="ja-JP" altLang="en-US" b="1" dirty="0"/>
              <a:t>プログラム例</a:t>
            </a:r>
            <a:endParaRPr kumimoji="1" lang="en-US" altLang="ja-JP" b="1" dirty="0"/>
          </a:p>
          <a:p>
            <a:pPr marL="0" indent="0">
              <a:buNone/>
            </a:pPr>
            <a:r>
              <a:rPr kumimoji="1" lang="ja-JP" altLang="en-US" b="1" dirty="0"/>
              <a:t>　</a:t>
            </a:r>
            <a:r>
              <a:rPr kumimoji="1" lang="en-US" altLang="ja-JP" b="1" dirty="0"/>
              <a:t>2.1 </a:t>
            </a:r>
            <a:r>
              <a:rPr kumimoji="1" lang="ja-JP" altLang="en-US" b="1" dirty="0"/>
              <a:t>特徴量からの分類</a:t>
            </a:r>
            <a:endParaRPr kumimoji="1" lang="en-US" altLang="ja-JP" b="1" dirty="0"/>
          </a:p>
          <a:p>
            <a:pPr marL="0" indent="0">
              <a:buNone/>
            </a:pPr>
            <a:r>
              <a:rPr kumimoji="1" lang="ja-JP" altLang="en-US" b="1" dirty="0"/>
              <a:t>　</a:t>
            </a:r>
            <a:r>
              <a:rPr kumimoji="1" lang="en-US" altLang="ja-JP" b="1" dirty="0"/>
              <a:t>2.2 </a:t>
            </a:r>
            <a:r>
              <a:rPr kumimoji="1" lang="ja-JP" altLang="en-US" b="1" dirty="0"/>
              <a:t>将来予測</a:t>
            </a:r>
            <a:endParaRPr kumimoji="1" lang="en-US" altLang="ja-JP" b="1" dirty="0"/>
          </a:p>
          <a:p>
            <a:pPr marL="0" indent="0">
              <a:buNone/>
            </a:pPr>
            <a:r>
              <a:rPr kumimoji="1" lang="ja-JP" altLang="en-US" b="1" dirty="0"/>
              <a:t>　</a:t>
            </a:r>
            <a:r>
              <a:rPr kumimoji="1" lang="en-US" altLang="ja-JP" b="1" dirty="0">
                <a:solidFill>
                  <a:schemeClr val="bg1">
                    <a:lumMod val="75000"/>
                  </a:schemeClr>
                </a:solidFill>
              </a:rPr>
              <a:t>2.3 </a:t>
            </a:r>
            <a:r>
              <a:rPr kumimoji="1" lang="ja-JP" altLang="en-US" b="1" dirty="0">
                <a:solidFill>
                  <a:schemeClr val="bg1">
                    <a:lumMod val="75000"/>
                  </a:schemeClr>
                </a:solidFill>
              </a:rPr>
              <a:t>画像分類</a:t>
            </a:r>
            <a:endParaRPr kumimoji="1" lang="en-US" altLang="ja-JP" b="1" dirty="0">
              <a:solidFill>
                <a:schemeClr val="bg1">
                  <a:lumMod val="75000"/>
                </a:schemeClr>
              </a:solidFill>
            </a:endParaRPr>
          </a:p>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3</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．ラズベリーパイによるエッジ</a:t>
            </a: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AI</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 </a:t>
            </a:r>
            <a:endPar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endParaRPr>
          </a:p>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　</a:t>
            </a: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3.1 </a:t>
            </a:r>
            <a:r>
              <a:rPr kumimoji="1" lang="en-US" altLang="ja-JP" sz="1800" b="1" i="0" u="none" strike="noStrike" kern="100" cap="all" spc="0" normalizeH="0" baseline="0" noProof="0" dirty="0">
                <a:ln>
                  <a:noFill/>
                </a:ln>
                <a:solidFill>
                  <a:schemeClr val="bg1">
                    <a:lumMod val="75000"/>
                  </a:schemeClr>
                </a:solidFill>
                <a:effectLst/>
                <a:uLnTx/>
                <a:uFillTx/>
                <a:latin typeface="游明朝" panose="02020400000000000000" pitchFamily="18" charset="-128"/>
                <a:ea typeface="游明朝" panose="02020400000000000000" pitchFamily="18" charset="-128"/>
                <a:cs typeface="Times New Roman" panose="02020603050405020304" pitchFamily="18" charset="0"/>
              </a:rPr>
              <a:t>OS</a:t>
            </a:r>
            <a:r>
              <a:rPr kumimoji="1" lang="ja-JP" altLang="ja-JP" sz="1800" b="1" i="0" u="none" strike="noStrike" kern="100" cap="all" spc="0" normalizeH="0" baseline="0" noProof="0" dirty="0">
                <a:ln>
                  <a:noFill/>
                </a:ln>
                <a:solidFill>
                  <a:schemeClr val="bg1">
                    <a:lumMod val="75000"/>
                  </a:schemeClr>
                </a:solidFill>
                <a:effectLst/>
                <a:uLnTx/>
                <a:uFillTx/>
                <a:latin typeface="游明朝" panose="02020400000000000000" pitchFamily="18" charset="-128"/>
                <a:ea typeface="游明朝" panose="02020400000000000000" pitchFamily="18" charset="-128"/>
                <a:cs typeface="Times New Roman" panose="02020603050405020304" pitchFamily="18" charset="0"/>
              </a:rPr>
              <a:t>のインストール</a:t>
            </a:r>
          </a:p>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　</a:t>
            </a: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3.2  </a:t>
            </a:r>
            <a:r>
              <a:rPr kumimoji="1" lang="en-US" altLang="ja-JP" sz="2000" b="1" i="0" u="none" strike="noStrike" kern="1200" cap="all" spc="0" normalizeH="0" baseline="0" noProof="0" dirty="0" err="1">
                <a:ln>
                  <a:noFill/>
                </a:ln>
                <a:solidFill>
                  <a:schemeClr val="bg1">
                    <a:lumMod val="75000"/>
                  </a:schemeClr>
                </a:solidFill>
                <a:effectLst/>
                <a:uLnTx/>
                <a:uFillTx/>
                <a:latin typeface="Tw Cen MT" panose="020B0602020104020603"/>
                <a:ea typeface="ＭＳ Ｐゴシック" panose="020B0600070205080204" pitchFamily="50" charset="-128"/>
                <a:cs typeface="+mn-cs"/>
              </a:rPr>
              <a:t>Keras</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と</a:t>
            </a:r>
            <a:r>
              <a:rPr kumimoji="1" lang="en-US" altLang="ja-JP" sz="2000" b="1" i="0" u="none" strike="noStrike" kern="1200" cap="all" spc="0" normalizeH="0" baseline="0" noProof="0" dirty="0" err="1">
                <a:ln>
                  <a:noFill/>
                </a:ln>
                <a:solidFill>
                  <a:schemeClr val="bg1">
                    <a:lumMod val="75000"/>
                  </a:schemeClr>
                </a:solidFill>
                <a:effectLst/>
                <a:uLnTx/>
                <a:uFillTx/>
                <a:latin typeface="Tw Cen MT" panose="020B0602020104020603"/>
                <a:ea typeface="ＭＳ Ｐゴシック" panose="020B0600070205080204" pitchFamily="50" charset="-128"/>
                <a:cs typeface="+mn-cs"/>
              </a:rPr>
              <a:t>Tensorflow</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等をインストール</a:t>
            </a:r>
            <a:endPar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endParaRPr>
          </a:p>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　</a:t>
            </a: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3.3 </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学習</a:t>
            </a:r>
            <a:endPar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endParaRPr>
          </a:p>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　</a:t>
            </a:r>
            <a:r>
              <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3.4 </a:t>
            </a:r>
            <a:r>
              <a:rPr kumimoji="1" lang="ja-JP" altLang="en-US"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rPr>
              <a:t>推測</a:t>
            </a:r>
            <a:endParaRPr kumimoji="1" lang="en-US" altLang="ja-JP" sz="2000" b="1" i="0" u="none" strike="noStrike" kern="1200" cap="all" spc="0" normalizeH="0" baseline="0" noProof="0" dirty="0">
              <a:ln>
                <a:noFill/>
              </a:ln>
              <a:solidFill>
                <a:schemeClr val="bg1">
                  <a:lumMod val="75000"/>
                </a:schemeClr>
              </a:solidFill>
              <a:effectLst/>
              <a:uLnTx/>
              <a:uFillTx/>
              <a:latin typeface="Tw Cen MT" panose="020B0602020104020603"/>
              <a:ea typeface="ＭＳ Ｐゴシック" panose="020B0600070205080204" pitchFamily="50" charset="-128"/>
              <a:cs typeface="+mn-cs"/>
            </a:endParaRPr>
          </a:p>
          <a:p>
            <a:pPr marL="0" indent="0">
              <a:buNone/>
            </a:pPr>
            <a:endParaRPr kumimoji="1" lang="ja-JP" altLang="en-US" dirty="0"/>
          </a:p>
        </p:txBody>
      </p:sp>
      <p:pic>
        <p:nvPicPr>
          <p:cNvPr id="4" name="オーディオ 3">
            <a:hlinkClick r:id="" action="ppaction://media"/>
            <a:extLst>
              <a:ext uri="{FF2B5EF4-FFF2-40B4-BE49-F238E27FC236}">
                <a16:creationId xmlns:a16="http://schemas.microsoft.com/office/drawing/2014/main" id="{20EF582A-9607-4BED-9B79-9969CF1ECC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893021941"/>
      </p:ext>
    </p:extLst>
  </p:cSld>
  <p:clrMapOvr>
    <a:masterClrMapping/>
  </p:clrMapOvr>
  <mc:AlternateContent xmlns:mc="http://schemas.openxmlformats.org/markup-compatibility/2006" xmlns:p14="http://schemas.microsoft.com/office/powerpoint/2010/main">
    <mc:Choice Requires="p14">
      <p:transition spd="slow" p14:dur="2000" advTm="50072"/>
    </mc:Choice>
    <mc:Fallback xmlns="">
      <p:transition spd="slow" advTm="50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D99E13-DA6E-43C3-B4D9-3A77C8A4E52F}"/>
              </a:ext>
            </a:extLst>
          </p:cNvPr>
          <p:cNvSpPr>
            <a:spLocks noGrp="1"/>
          </p:cNvSpPr>
          <p:nvPr>
            <p:ph type="title"/>
          </p:nvPr>
        </p:nvSpPr>
        <p:spPr>
          <a:xfrm>
            <a:off x="828766" y="1086508"/>
            <a:ext cx="10545087" cy="1332000"/>
          </a:xfrm>
        </p:spPr>
        <p:txBody>
          <a:bodyPr>
            <a:normAutofit/>
          </a:bodyPr>
          <a:lstStyle/>
          <a:p>
            <a:r>
              <a:rPr kumimoji="1" lang="ja-JP" altLang="en-US" b="0" i="0" u="none" strike="noStrike" kern="1200" cap="none" spc="200" normalizeH="0" baseline="0" noProof="0" dirty="0">
                <a:ln>
                  <a:noFill/>
                </a:ln>
                <a:solidFill>
                  <a:schemeClr val="tx1">
                    <a:lumMod val="95000"/>
                    <a:lumOff val="5000"/>
                  </a:schemeClr>
                </a:solidFill>
                <a:effectLst/>
                <a:uLnTx/>
                <a:uFillTx/>
                <a:latin typeface="Yu Mincho Demibold"/>
                <a:ea typeface="+mj-ea"/>
                <a:cs typeface="+mj-cs"/>
              </a:rPr>
              <a:t>深層学習プログラムの構成は、</a:t>
            </a:r>
            <a:br>
              <a:rPr kumimoji="1" lang="en-US" altLang="ja-JP" b="0" i="0" u="none" strike="noStrike" kern="1200" cap="none" spc="200" normalizeH="0" baseline="0" noProof="0" dirty="0">
                <a:ln>
                  <a:noFill/>
                </a:ln>
                <a:solidFill>
                  <a:schemeClr val="tx1">
                    <a:lumMod val="95000"/>
                    <a:lumOff val="5000"/>
                  </a:schemeClr>
                </a:solidFill>
                <a:effectLst/>
                <a:uLnTx/>
                <a:uFillTx/>
                <a:latin typeface="Yu Mincho Demibold"/>
                <a:ea typeface="+mj-ea"/>
                <a:cs typeface="+mj-cs"/>
              </a:rPr>
            </a:br>
            <a:r>
              <a:rPr kumimoji="1" lang="ja-JP" altLang="en-US" b="0" i="0" u="none" strike="noStrike" kern="1200" cap="none" spc="200" normalizeH="0" baseline="0" noProof="0" dirty="0">
                <a:ln>
                  <a:noFill/>
                </a:ln>
                <a:solidFill>
                  <a:schemeClr val="tx1">
                    <a:lumMod val="95000"/>
                    <a:lumOff val="5000"/>
                  </a:schemeClr>
                </a:solidFill>
                <a:effectLst/>
                <a:uLnTx/>
                <a:uFillTx/>
                <a:latin typeface="Yu Mincho Demibold"/>
                <a:ea typeface="+mj-ea"/>
                <a:cs typeface="+mj-cs"/>
              </a:rPr>
              <a:t>ほぼ以下のパターンで作成できます。</a:t>
            </a:r>
            <a:endParaRPr kumimoji="1" lang="ja-JP" altLang="en-US" dirty="0">
              <a:solidFill>
                <a:schemeClr val="tx1">
                  <a:lumMod val="95000"/>
                  <a:lumOff val="5000"/>
                </a:schemeClr>
              </a:solidFill>
            </a:endParaRPr>
          </a:p>
        </p:txBody>
      </p:sp>
      <p:sp>
        <p:nvSpPr>
          <p:cNvPr id="3" name="テキスト ボックス 2">
            <a:extLst>
              <a:ext uri="{FF2B5EF4-FFF2-40B4-BE49-F238E27FC236}">
                <a16:creationId xmlns:a16="http://schemas.microsoft.com/office/drawing/2014/main" id="{EF9ECAF2-B9EE-48F3-B57C-DB5B99423AC4}"/>
              </a:ext>
            </a:extLst>
          </p:cNvPr>
          <p:cNvSpPr txBox="1"/>
          <p:nvPr/>
        </p:nvSpPr>
        <p:spPr>
          <a:xfrm>
            <a:off x="2229930" y="2418508"/>
            <a:ext cx="8560905" cy="2554545"/>
          </a:xfrm>
          <a:prstGeom prst="rect">
            <a:avLst/>
          </a:prstGeom>
          <a:noFill/>
          <a:ln>
            <a:solidFill>
              <a:schemeClr val="accent1"/>
            </a:solidFill>
          </a:ln>
        </p:spPr>
        <p:txBody>
          <a:bodyPr wrap="square" rtlCol="0">
            <a:spAutoFit/>
          </a:bodyPr>
          <a:lstStyle/>
          <a:p>
            <a:r>
              <a:rPr kumimoji="1" lang="ja-JP" altLang="en-US" sz="4000" dirty="0"/>
              <a:t>１</a:t>
            </a:r>
            <a:r>
              <a:rPr kumimoji="1" lang="en-US" altLang="ja-JP" sz="4000" dirty="0"/>
              <a:t>  </a:t>
            </a:r>
            <a:r>
              <a:rPr kumimoji="1" lang="ja-JP" altLang="en-US" sz="4000" dirty="0"/>
              <a:t>ライブラリーのインポート</a:t>
            </a:r>
          </a:p>
          <a:p>
            <a:r>
              <a:rPr kumimoji="1" lang="ja-JP" altLang="en-US" sz="4000" dirty="0"/>
              <a:t>２</a:t>
            </a:r>
            <a:r>
              <a:rPr kumimoji="1" lang="en-US" altLang="ja-JP" sz="4000" dirty="0"/>
              <a:t>  </a:t>
            </a:r>
            <a:r>
              <a:rPr kumimoji="1" lang="ja-JP" altLang="en-US" sz="4000" dirty="0"/>
              <a:t>入力処理</a:t>
            </a:r>
            <a:r>
              <a:rPr kumimoji="1" lang="en-US" altLang="ja-JP" sz="4000" dirty="0"/>
              <a:t>(AI</a:t>
            </a:r>
            <a:r>
              <a:rPr kumimoji="1" lang="ja-JP" altLang="en-US" sz="4000" dirty="0"/>
              <a:t>モデル用）</a:t>
            </a:r>
            <a:endParaRPr kumimoji="1" lang="en-US" altLang="ja-JP" sz="4000" dirty="0"/>
          </a:p>
          <a:p>
            <a:r>
              <a:rPr kumimoji="1" lang="ja-JP" altLang="en-US" sz="4000" dirty="0"/>
              <a:t>３</a:t>
            </a:r>
            <a:r>
              <a:rPr kumimoji="1" lang="en-US" altLang="ja-JP" sz="4000" dirty="0"/>
              <a:t>  AI</a:t>
            </a:r>
            <a:r>
              <a:rPr kumimoji="1" lang="ja-JP" altLang="en-US" sz="4000" dirty="0"/>
              <a:t> モデル</a:t>
            </a:r>
            <a:endParaRPr kumimoji="1" lang="en-US" altLang="ja-JP" sz="4000" dirty="0"/>
          </a:p>
          <a:p>
            <a:r>
              <a:rPr kumimoji="1" lang="ja-JP" altLang="en-US" sz="4000" dirty="0"/>
              <a:t>４ </a:t>
            </a:r>
            <a:r>
              <a:rPr kumimoji="1" lang="en-US" altLang="ja-JP" sz="4000" dirty="0"/>
              <a:t> </a:t>
            </a:r>
            <a:r>
              <a:rPr kumimoji="1" lang="ja-JP" altLang="en-US" sz="4000" dirty="0"/>
              <a:t>出力処理 </a:t>
            </a:r>
          </a:p>
        </p:txBody>
      </p:sp>
      <p:sp>
        <p:nvSpPr>
          <p:cNvPr id="4" name="テキスト ボックス 3">
            <a:extLst>
              <a:ext uri="{FF2B5EF4-FFF2-40B4-BE49-F238E27FC236}">
                <a16:creationId xmlns:a16="http://schemas.microsoft.com/office/drawing/2014/main" id="{81468974-36ED-49A2-8F2E-961B864BE459}"/>
              </a:ext>
            </a:extLst>
          </p:cNvPr>
          <p:cNvSpPr txBox="1"/>
          <p:nvPr/>
        </p:nvSpPr>
        <p:spPr>
          <a:xfrm>
            <a:off x="1561392" y="5309827"/>
            <a:ext cx="9897979" cy="923330"/>
          </a:xfrm>
          <a:prstGeom prst="rect">
            <a:avLst/>
          </a:prstGeom>
          <a:noFill/>
        </p:spPr>
        <p:txBody>
          <a:bodyPr wrap="square" rtlCol="0">
            <a:spAutoFit/>
          </a:bodyPr>
          <a:lstStyle/>
          <a:p>
            <a:r>
              <a:rPr kumimoji="1" lang="ja-JP" altLang="en-US" b="1" dirty="0"/>
              <a:t>多数の</a:t>
            </a:r>
            <a:r>
              <a:rPr kumimoji="1" lang="en-US" altLang="ja-JP" b="1" dirty="0"/>
              <a:t>AI</a:t>
            </a:r>
            <a:r>
              <a:rPr kumimoji="1" lang="ja-JP" altLang="en-US" b="1" dirty="0"/>
              <a:t>プログラム例がネット上で公開されています。類似のプログラムから必要な部分をコピーし、組み合わせることで</a:t>
            </a:r>
            <a:r>
              <a:rPr kumimoji="1" lang="en-US" altLang="ja-JP" b="1" dirty="0"/>
              <a:t>AI</a:t>
            </a:r>
            <a:r>
              <a:rPr kumimoji="1" lang="ja-JP" altLang="en-US" b="1" dirty="0"/>
              <a:t>プログラムを作成することができます。一から作成する必要はほとんどの場合ありません。</a:t>
            </a:r>
          </a:p>
        </p:txBody>
      </p:sp>
      <p:sp>
        <p:nvSpPr>
          <p:cNvPr id="6" name="テキスト ボックス 5">
            <a:extLst>
              <a:ext uri="{FF2B5EF4-FFF2-40B4-BE49-F238E27FC236}">
                <a16:creationId xmlns:a16="http://schemas.microsoft.com/office/drawing/2014/main" id="{B9FD2528-655B-4CBB-8F9F-F4766D286215}"/>
              </a:ext>
            </a:extLst>
          </p:cNvPr>
          <p:cNvSpPr txBox="1"/>
          <p:nvPr/>
        </p:nvSpPr>
        <p:spPr>
          <a:xfrm>
            <a:off x="1909011" y="205161"/>
            <a:ext cx="6096000" cy="768993"/>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AI</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プログラム例</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(1)</a:t>
            </a:r>
          </a:p>
        </p:txBody>
      </p:sp>
      <p:pic>
        <p:nvPicPr>
          <p:cNvPr id="5" name="オーディオ 4">
            <a:hlinkClick r:id="" action="ppaction://media"/>
            <a:extLst>
              <a:ext uri="{FF2B5EF4-FFF2-40B4-BE49-F238E27FC236}">
                <a16:creationId xmlns:a16="http://schemas.microsoft.com/office/drawing/2014/main" id="{7D1C1E55-BFFE-42C3-8090-A8EAD5E0DB9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91831087"/>
      </p:ext>
    </p:extLst>
  </p:cSld>
  <p:clrMapOvr>
    <a:masterClrMapping/>
  </p:clrMapOvr>
  <mc:AlternateContent xmlns:mc="http://schemas.openxmlformats.org/markup-compatibility/2006" xmlns:p14="http://schemas.microsoft.com/office/powerpoint/2010/main">
    <mc:Choice Requires="p14">
      <p:transition spd="slow" p14:dur="2000" advTm="55645"/>
    </mc:Choice>
    <mc:Fallback xmlns="">
      <p:transition spd="slow" advTm="556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F826653-59F5-41C1-B9F9-6EC82CD3C06C}"/>
              </a:ext>
            </a:extLst>
          </p:cNvPr>
          <p:cNvPicPr>
            <a:picLocks noChangeAspect="1"/>
          </p:cNvPicPr>
          <p:nvPr/>
        </p:nvPicPr>
        <p:blipFill>
          <a:blip r:embed="rId4"/>
          <a:stretch>
            <a:fillRect/>
          </a:stretch>
        </p:blipFill>
        <p:spPr>
          <a:xfrm>
            <a:off x="4746135" y="138996"/>
            <a:ext cx="6210623" cy="6702012"/>
          </a:xfrm>
          <a:prstGeom prst="rect">
            <a:avLst/>
          </a:prstGeom>
        </p:spPr>
      </p:pic>
      <p:sp>
        <p:nvSpPr>
          <p:cNvPr id="6" name="テキスト ボックス 5">
            <a:extLst>
              <a:ext uri="{FF2B5EF4-FFF2-40B4-BE49-F238E27FC236}">
                <a16:creationId xmlns:a16="http://schemas.microsoft.com/office/drawing/2014/main" id="{4929A7C2-CDDA-4BE7-9E57-312C89B9E981}"/>
              </a:ext>
            </a:extLst>
          </p:cNvPr>
          <p:cNvSpPr txBox="1"/>
          <p:nvPr/>
        </p:nvSpPr>
        <p:spPr>
          <a:xfrm>
            <a:off x="86486" y="972647"/>
            <a:ext cx="4533640" cy="1661993"/>
          </a:xfrm>
          <a:prstGeom prst="rect">
            <a:avLst/>
          </a:prstGeom>
          <a:noFill/>
        </p:spPr>
        <p:txBody>
          <a:bodyPr wrap="square" rtlCol="0">
            <a:spAutoFit/>
          </a:bodyPr>
          <a:lstStyle/>
          <a:p>
            <a:r>
              <a:rPr kumimoji="1" lang="en-US" altLang="ja-JP" sz="4400" dirty="0"/>
              <a:t>5</a:t>
            </a:r>
            <a:r>
              <a:rPr kumimoji="1" lang="ja-JP" altLang="en-US" sz="4400" dirty="0"/>
              <a:t>層</a:t>
            </a:r>
            <a:r>
              <a:rPr kumimoji="1" lang="ja-JP" altLang="en-US" sz="4000" dirty="0"/>
              <a:t>ニューラルネットワークの例</a:t>
            </a:r>
            <a:r>
              <a:rPr kumimoji="1" lang="ja-JP" altLang="en-US" dirty="0"/>
              <a:t>（ 引用文献ではこれを</a:t>
            </a:r>
            <a:r>
              <a:rPr kumimoji="1" lang="en-US" altLang="ja-JP" dirty="0"/>
              <a:t>4</a:t>
            </a:r>
            <a:r>
              <a:rPr kumimoji="1" lang="ja-JP" altLang="en-US" sz="1800" b="0" i="0" u="none" strike="noStrike" kern="1200" cap="none" spc="0" normalizeH="0" baseline="0" noProof="0" dirty="0">
                <a:ln>
                  <a:noFill/>
                </a:ln>
                <a:solidFill>
                  <a:schemeClr val="tx1">
                    <a:lumMod val="95000"/>
                    <a:lumOff val="5000"/>
                  </a:schemeClr>
                </a:solidFill>
                <a:effectLst/>
                <a:uLnTx/>
                <a:uFillTx/>
                <a:latin typeface="Yu Gothic Medium"/>
                <a:ea typeface="+mn-ea"/>
                <a:cs typeface="+mn-cs"/>
              </a:rPr>
              <a:t>層といっている）</a:t>
            </a:r>
            <a:endParaRPr kumimoji="1" lang="ja-JP" altLang="en-US" sz="4000" dirty="0">
              <a:solidFill>
                <a:schemeClr val="tx1">
                  <a:lumMod val="95000"/>
                  <a:lumOff val="5000"/>
                </a:schemeClr>
              </a:solidFill>
            </a:endParaRPr>
          </a:p>
        </p:txBody>
      </p:sp>
      <p:sp>
        <p:nvSpPr>
          <p:cNvPr id="7" name="テキスト ボックス 6">
            <a:extLst>
              <a:ext uri="{FF2B5EF4-FFF2-40B4-BE49-F238E27FC236}">
                <a16:creationId xmlns:a16="http://schemas.microsoft.com/office/drawing/2014/main" id="{15594D5C-ED4C-42C4-8F7E-C99B8D41DB10}"/>
              </a:ext>
            </a:extLst>
          </p:cNvPr>
          <p:cNvSpPr txBox="1"/>
          <p:nvPr/>
        </p:nvSpPr>
        <p:spPr>
          <a:xfrm>
            <a:off x="0" y="6161764"/>
            <a:ext cx="6096000" cy="338554"/>
          </a:xfrm>
          <a:prstGeom prst="rect">
            <a:avLst/>
          </a:prstGeom>
          <a:noFill/>
        </p:spPr>
        <p:txBody>
          <a:bodyPr wrap="square">
            <a:spAutoFit/>
          </a:bodyPr>
          <a:lstStyle/>
          <a:p>
            <a:r>
              <a:rPr lang="ja-JP" altLang="en-US" sz="1600" dirty="0"/>
              <a:t>引用元　「深層学習の原理に迫る」今泉允聡著</a:t>
            </a:r>
          </a:p>
        </p:txBody>
      </p:sp>
      <p:sp>
        <p:nvSpPr>
          <p:cNvPr id="8" name="テキスト ボックス 7">
            <a:extLst>
              <a:ext uri="{FF2B5EF4-FFF2-40B4-BE49-F238E27FC236}">
                <a16:creationId xmlns:a16="http://schemas.microsoft.com/office/drawing/2014/main" id="{1190D7CC-477C-4751-88E0-FC49A76E28C4}"/>
              </a:ext>
            </a:extLst>
          </p:cNvPr>
          <p:cNvSpPr txBox="1"/>
          <p:nvPr/>
        </p:nvSpPr>
        <p:spPr>
          <a:xfrm>
            <a:off x="592394" y="3217058"/>
            <a:ext cx="3561347" cy="2308324"/>
          </a:xfrm>
          <a:prstGeom prst="rect">
            <a:avLst/>
          </a:prstGeom>
          <a:noFill/>
        </p:spPr>
        <p:txBody>
          <a:bodyPr wrap="square" rtlCol="0">
            <a:spAutoFit/>
          </a:bodyPr>
          <a:lstStyle/>
          <a:p>
            <a:r>
              <a:rPr kumimoji="1" lang="ja-JP" altLang="en-US" dirty="0"/>
              <a:t>　多層ニューラルネットワークは入力（特徴量）に対してある出力が出てくる一種の関数とみなすことができます。</a:t>
            </a:r>
            <a:endParaRPr kumimoji="1" lang="en-US" altLang="ja-JP" dirty="0"/>
          </a:p>
          <a:p>
            <a:r>
              <a:rPr kumimoji="1" lang="ja-JP" altLang="en-US" dirty="0"/>
              <a:t>　深層学習で正答率を上げるには、ネットワークの構造やパラメータとともに、特徴量の質が大事だと思います。</a:t>
            </a:r>
          </a:p>
        </p:txBody>
      </p:sp>
      <p:sp>
        <p:nvSpPr>
          <p:cNvPr id="9" name="テキスト ボックス 8">
            <a:extLst>
              <a:ext uri="{FF2B5EF4-FFF2-40B4-BE49-F238E27FC236}">
                <a16:creationId xmlns:a16="http://schemas.microsoft.com/office/drawing/2014/main" id="{5B9DA554-2DDF-4F23-BD9E-6005EAB2AE27}"/>
              </a:ext>
            </a:extLst>
          </p:cNvPr>
          <p:cNvSpPr txBox="1"/>
          <p:nvPr/>
        </p:nvSpPr>
        <p:spPr>
          <a:xfrm>
            <a:off x="86486" y="16992"/>
            <a:ext cx="4917660" cy="768993"/>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AI</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プログラム例</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p>
        </p:txBody>
      </p:sp>
      <p:pic>
        <p:nvPicPr>
          <p:cNvPr id="2" name="オーディオ 1">
            <a:hlinkClick r:id="" action="ppaction://media"/>
            <a:extLst>
              <a:ext uri="{FF2B5EF4-FFF2-40B4-BE49-F238E27FC236}">
                <a16:creationId xmlns:a16="http://schemas.microsoft.com/office/drawing/2014/main" id="{9A1F760D-2F9F-411A-9777-1EB4DE91C8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08129826"/>
      </p:ext>
    </p:extLst>
  </p:cSld>
  <p:clrMapOvr>
    <a:masterClrMapping/>
  </p:clrMapOvr>
  <mc:AlternateContent xmlns:mc="http://schemas.openxmlformats.org/markup-compatibility/2006" xmlns:p14="http://schemas.microsoft.com/office/powerpoint/2010/main">
    <mc:Choice Requires="p14">
      <p:transition spd="slow" p14:dur="2000" advTm="42919"/>
    </mc:Choice>
    <mc:Fallback xmlns="">
      <p:transition spd="slow" advTm="429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2F2026-95BD-4139-978B-1BD1DE870728}"/>
              </a:ext>
            </a:extLst>
          </p:cNvPr>
          <p:cNvSpPr>
            <a:spLocks noGrp="1"/>
          </p:cNvSpPr>
          <p:nvPr>
            <p:ph type="title"/>
          </p:nvPr>
        </p:nvSpPr>
        <p:spPr>
          <a:xfrm>
            <a:off x="550862" y="941152"/>
            <a:ext cx="11091600" cy="798262"/>
          </a:xfrm>
        </p:spPr>
        <p:txBody>
          <a:bodyPr>
            <a:normAutofit/>
          </a:bodyPr>
          <a:lstStyle/>
          <a:p>
            <a:r>
              <a:rPr kumimoji="1" lang="ja-JP" altLang="en-US" dirty="0"/>
              <a:t>深層学習の概説（３種のアヤメ分類を例として）</a:t>
            </a:r>
          </a:p>
        </p:txBody>
      </p:sp>
      <p:pic>
        <p:nvPicPr>
          <p:cNvPr id="4" name="コンテンツ プレースホルダー 3">
            <a:extLst>
              <a:ext uri="{FF2B5EF4-FFF2-40B4-BE49-F238E27FC236}">
                <a16:creationId xmlns:a16="http://schemas.microsoft.com/office/drawing/2014/main" id="{D0359A24-29EA-4450-8268-5194ECB405B1}"/>
              </a:ext>
            </a:extLst>
          </p:cNvPr>
          <p:cNvPicPr>
            <a:picLocks noGrp="1" noChangeAspect="1"/>
          </p:cNvPicPr>
          <p:nvPr>
            <p:ph idx="1"/>
          </p:nvPr>
        </p:nvPicPr>
        <p:blipFill>
          <a:blip r:embed="rId4"/>
          <a:stretch>
            <a:fillRect/>
          </a:stretch>
        </p:blipFill>
        <p:spPr>
          <a:xfrm>
            <a:off x="1153851" y="3156863"/>
            <a:ext cx="5715000" cy="1724025"/>
          </a:xfrm>
          <a:prstGeom prst="rect">
            <a:avLst/>
          </a:prstGeom>
        </p:spPr>
      </p:pic>
      <p:pic>
        <p:nvPicPr>
          <p:cNvPr id="5" name="図 4">
            <a:extLst>
              <a:ext uri="{FF2B5EF4-FFF2-40B4-BE49-F238E27FC236}">
                <a16:creationId xmlns:a16="http://schemas.microsoft.com/office/drawing/2014/main" id="{5620CC93-E843-43CD-B697-DB1683CB9B8A}"/>
              </a:ext>
            </a:extLst>
          </p:cNvPr>
          <p:cNvPicPr>
            <a:picLocks noChangeAspect="1"/>
          </p:cNvPicPr>
          <p:nvPr/>
        </p:nvPicPr>
        <p:blipFill>
          <a:blip r:embed="rId5"/>
          <a:stretch>
            <a:fillRect/>
          </a:stretch>
        </p:blipFill>
        <p:spPr>
          <a:xfrm>
            <a:off x="9056949" y="3072374"/>
            <a:ext cx="1981200" cy="2133600"/>
          </a:xfrm>
          <a:prstGeom prst="rect">
            <a:avLst/>
          </a:prstGeom>
        </p:spPr>
      </p:pic>
      <p:sp>
        <p:nvSpPr>
          <p:cNvPr id="7" name="テキスト ボックス 6">
            <a:extLst>
              <a:ext uri="{FF2B5EF4-FFF2-40B4-BE49-F238E27FC236}">
                <a16:creationId xmlns:a16="http://schemas.microsoft.com/office/drawing/2014/main" id="{FBDBA828-FB14-4368-87F5-456F1A923BF2}"/>
              </a:ext>
            </a:extLst>
          </p:cNvPr>
          <p:cNvSpPr txBox="1"/>
          <p:nvPr/>
        </p:nvSpPr>
        <p:spPr>
          <a:xfrm>
            <a:off x="961914" y="5059661"/>
            <a:ext cx="6098874" cy="923330"/>
          </a:xfrm>
          <a:prstGeom prst="rect">
            <a:avLst/>
          </a:prstGeom>
          <a:noFill/>
        </p:spPr>
        <p:txBody>
          <a:bodyPr wrap="square">
            <a:spAutoFit/>
          </a:bodyPr>
          <a:lstStyle/>
          <a:p>
            <a:r>
              <a:rPr lang="ja-JP" altLang="en-US" dirty="0"/>
              <a:t>　　　　　　　図</a:t>
            </a:r>
            <a:r>
              <a:rPr lang="en-US" altLang="ja-JP" dirty="0"/>
              <a:t>1</a:t>
            </a:r>
            <a:r>
              <a:rPr lang="ja-JP" altLang="en-US" dirty="0"/>
              <a:t>　</a:t>
            </a:r>
            <a:r>
              <a:rPr lang="en-US" altLang="ja-JP" dirty="0"/>
              <a:t>3</a:t>
            </a:r>
            <a:r>
              <a:rPr lang="ja-JP" altLang="en-US" dirty="0"/>
              <a:t>種類のアヤメの花の写真</a:t>
            </a:r>
            <a:endParaRPr lang="en-US" altLang="ja-JP" dirty="0"/>
          </a:p>
          <a:p>
            <a:r>
              <a:rPr lang="ja-JP" altLang="en-US" dirty="0"/>
              <a:t>画像引用元</a:t>
            </a:r>
            <a:r>
              <a:rPr lang="en-US" altLang="ja-JP" dirty="0"/>
              <a:t>: SUPPORT VECTOR MACHINE (SVM CLASSIFIER) IMPLEMENATION IN PYTHON WITH SCIKIT-LEARN</a:t>
            </a:r>
            <a:endParaRPr lang="ja-JP" altLang="en-US" dirty="0"/>
          </a:p>
        </p:txBody>
      </p:sp>
      <p:sp>
        <p:nvSpPr>
          <p:cNvPr id="9" name="テキスト ボックス 8">
            <a:extLst>
              <a:ext uri="{FF2B5EF4-FFF2-40B4-BE49-F238E27FC236}">
                <a16:creationId xmlns:a16="http://schemas.microsoft.com/office/drawing/2014/main" id="{00390F57-80F9-4E52-B786-F8D5ADCDD264}"/>
              </a:ext>
            </a:extLst>
          </p:cNvPr>
          <p:cNvSpPr txBox="1"/>
          <p:nvPr/>
        </p:nvSpPr>
        <p:spPr>
          <a:xfrm>
            <a:off x="8736287" y="5492681"/>
            <a:ext cx="2906175" cy="646331"/>
          </a:xfrm>
          <a:prstGeom prst="rect">
            <a:avLst/>
          </a:prstGeom>
          <a:noFill/>
        </p:spPr>
        <p:txBody>
          <a:bodyPr wrap="square">
            <a:spAutoFit/>
          </a:bodyPr>
          <a:lstStyle/>
          <a:p>
            <a:r>
              <a:rPr lang="ja-JP" altLang="en-US" dirty="0"/>
              <a:t>図</a:t>
            </a:r>
            <a:r>
              <a:rPr lang="en-US" altLang="ja-JP" dirty="0"/>
              <a:t>2</a:t>
            </a:r>
            <a:r>
              <a:rPr lang="ja-JP" altLang="en-US" dirty="0"/>
              <a:t>　特徴量</a:t>
            </a:r>
            <a:endParaRPr lang="en-US" altLang="ja-JP" dirty="0"/>
          </a:p>
          <a:p>
            <a:r>
              <a:rPr lang="ja-JP" altLang="en-US" dirty="0"/>
              <a:t>画像引用元</a:t>
            </a:r>
            <a:r>
              <a:rPr lang="en-US" altLang="ja-JP" dirty="0"/>
              <a:t>: iris dataset</a:t>
            </a:r>
            <a:endParaRPr lang="ja-JP" altLang="en-US" dirty="0"/>
          </a:p>
        </p:txBody>
      </p:sp>
      <p:sp>
        <p:nvSpPr>
          <p:cNvPr id="11" name="テキスト ボックス 10">
            <a:extLst>
              <a:ext uri="{FF2B5EF4-FFF2-40B4-BE49-F238E27FC236}">
                <a16:creationId xmlns:a16="http://schemas.microsoft.com/office/drawing/2014/main" id="{665C47E5-C1A2-4DBA-A188-501F0C7921E3}"/>
              </a:ext>
            </a:extLst>
          </p:cNvPr>
          <p:cNvSpPr txBox="1"/>
          <p:nvPr/>
        </p:nvSpPr>
        <p:spPr>
          <a:xfrm>
            <a:off x="5546462" y="6312710"/>
            <a:ext cx="6096000" cy="369332"/>
          </a:xfrm>
          <a:prstGeom prst="rect">
            <a:avLst/>
          </a:prstGeom>
          <a:noFill/>
        </p:spPr>
        <p:txBody>
          <a:bodyPr wrap="square">
            <a:spAutoFit/>
          </a:bodyPr>
          <a:lstStyle/>
          <a:p>
            <a:r>
              <a:rPr lang="ja-JP" altLang="en-US" dirty="0"/>
              <a:t>引用元　</a:t>
            </a:r>
            <a:r>
              <a:rPr lang="en-US" altLang="ja-JP" dirty="0"/>
              <a:t>https://aiacademy.jp/texts/show/?id=90</a:t>
            </a:r>
            <a:endParaRPr lang="ja-JP" altLang="en-US" dirty="0"/>
          </a:p>
        </p:txBody>
      </p:sp>
      <p:sp>
        <p:nvSpPr>
          <p:cNvPr id="3" name="テキスト ボックス 2">
            <a:extLst>
              <a:ext uri="{FF2B5EF4-FFF2-40B4-BE49-F238E27FC236}">
                <a16:creationId xmlns:a16="http://schemas.microsoft.com/office/drawing/2014/main" id="{E0F37AA9-FC16-41D0-A102-636CF1DD6351}"/>
              </a:ext>
            </a:extLst>
          </p:cNvPr>
          <p:cNvSpPr txBox="1"/>
          <p:nvPr/>
        </p:nvSpPr>
        <p:spPr>
          <a:xfrm>
            <a:off x="961914" y="1828800"/>
            <a:ext cx="9609833" cy="646331"/>
          </a:xfrm>
          <a:prstGeom prst="rect">
            <a:avLst/>
          </a:prstGeom>
          <a:noFill/>
        </p:spPr>
        <p:txBody>
          <a:bodyPr wrap="square" rtlCol="0">
            <a:spAutoFit/>
          </a:bodyPr>
          <a:lstStyle/>
          <a:p>
            <a:r>
              <a:rPr kumimoji="1" lang="ja-JP" altLang="en-US" dirty="0"/>
              <a:t>下図左の３種アヤメの分類を、その４種の特徴量①外花弁</a:t>
            </a:r>
            <a:r>
              <a:rPr kumimoji="1" lang="en-US" altLang="ja-JP" dirty="0"/>
              <a:t>(</a:t>
            </a:r>
            <a:r>
              <a:rPr kumimoji="1" lang="en-US" altLang="ja-JP" dirty="0" err="1"/>
              <a:t>setal</a:t>
            </a:r>
            <a:r>
              <a:rPr kumimoji="1" lang="en-US" altLang="ja-JP" dirty="0"/>
              <a:t>)</a:t>
            </a:r>
            <a:r>
              <a:rPr kumimoji="1" lang="ja-JP" altLang="en-US" dirty="0"/>
              <a:t>の長さ、②外花弁の幅、③内花弁</a:t>
            </a:r>
            <a:r>
              <a:rPr kumimoji="1" lang="en-US" altLang="ja-JP" dirty="0"/>
              <a:t>(petal)</a:t>
            </a:r>
            <a:r>
              <a:rPr kumimoji="1" lang="ja-JP" altLang="en-US" dirty="0"/>
              <a:t>の長さ、④内花弁の幅から推測する</a:t>
            </a:r>
            <a:r>
              <a:rPr kumimoji="1" lang="en-US" altLang="ja-JP" dirty="0"/>
              <a:t>AI</a:t>
            </a:r>
            <a:r>
              <a:rPr kumimoji="1" lang="ja-JP" altLang="en-US" dirty="0"/>
              <a:t>プログラムの概説</a:t>
            </a:r>
          </a:p>
        </p:txBody>
      </p:sp>
      <p:sp>
        <p:nvSpPr>
          <p:cNvPr id="10" name="テキスト ボックス 9">
            <a:extLst>
              <a:ext uri="{FF2B5EF4-FFF2-40B4-BE49-F238E27FC236}">
                <a16:creationId xmlns:a16="http://schemas.microsoft.com/office/drawing/2014/main" id="{B08AADC9-3810-4A8E-9FF0-E9BFDAA1455D}"/>
              </a:ext>
            </a:extLst>
          </p:cNvPr>
          <p:cNvSpPr txBox="1"/>
          <p:nvPr/>
        </p:nvSpPr>
        <p:spPr>
          <a:xfrm>
            <a:off x="3346446" y="-10476"/>
            <a:ext cx="6096000" cy="768993"/>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AI</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プログラム例</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(3)</a:t>
            </a:r>
          </a:p>
        </p:txBody>
      </p:sp>
      <p:pic>
        <p:nvPicPr>
          <p:cNvPr id="6" name="オーディオ 5">
            <a:hlinkClick r:id="" action="ppaction://media"/>
            <a:extLst>
              <a:ext uri="{FF2B5EF4-FFF2-40B4-BE49-F238E27FC236}">
                <a16:creationId xmlns:a16="http://schemas.microsoft.com/office/drawing/2014/main" id="{A86F7DAC-E28A-4F95-8D4F-27E22742495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77259875"/>
      </p:ext>
    </p:extLst>
  </p:cSld>
  <p:clrMapOvr>
    <a:masterClrMapping/>
  </p:clrMapOvr>
  <mc:AlternateContent xmlns:mc="http://schemas.openxmlformats.org/markup-compatibility/2006" xmlns:p14="http://schemas.microsoft.com/office/powerpoint/2010/main">
    <mc:Choice Requires="p14">
      <p:transition spd="slow" p14:dur="2000" advTm="49222"/>
    </mc:Choice>
    <mc:Fallback xmlns="">
      <p:transition spd="slow" advTm="492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22F428-5AAF-464A-BD1D-D47AD458F808}"/>
              </a:ext>
            </a:extLst>
          </p:cNvPr>
          <p:cNvSpPr>
            <a:spLocks noGrp="1"/>
          </p:cNvSpPr>
          <p:nvPr>
            <p:ph type="title"/>
          </p:nvPr>
        </p:nvSpPr>
        <p:spPr>
          <a:xfrm>
            <a:off x="1100400" y="918464"/>
            <a:ext cx="11091600" cy="1332000"/>
          </a:xfrm>
        </p:spPr>
        <p:txBody>
          <a:bodyPr/>
          <a:lstStyle/>
          <a:p>
            <a:pPr algn="ctr"/>
            <a:r>
              <a:rPr kumimoji="1" lang="ja-JP" altLang="en-US" dirty="0"/>
              <a:t>アヤメのデータの一部</a:t>
            </a:r>
          </a:p>
        </p:txBody>
      </p:sp>
      <p:graphicFrame>
        <p:nvGraphicFramePr>
          <p:cNvPr id="4" name="表 4">
            <a:extLst>
              <a:ext uri="{FF2B5EF4-FFF2-40B4-BE49-F238E27FC236}">
                <a16:creationId xmlns:a16="http://schemas.microsoft.com/office/drawing/2014/main" id="{92BB20F1-D973-4EB5-BA78-F4571DC5A8C9}"/>
              </a:ext>
            </a:extLst>
          </p:cNvPr>
          <p:cNvGraphicFramePr>
            <a:graphicFrameLocks noGrp="1"/>
          </p:cNvGraphicFramePr>
          <p:nvPr>
            <p:ph idx="1"/>
            <p:extLst>
              <p:ext uri="{D42A27DB-BD31-4B8C-83A1-F6EECF244321}">
                <p14:modId xmlns:p14="http://schemas.microsoft.com/office/powerpoint/2010/main" val="4258038057"/>
              </p:ext>
            </p:extLst>
          </p:nvPr>
        </p:nvGraphicFramePr>
        <p:xfrm>
          <a:off x="759410" y="1451985"/>
          <a:ext cx="11127791" cy="2595880"/>
        </p:xfrm>
        <a:graphic>
          <a:graphicData uri="http://schemas.openxmlformats.org/drawingml/2006/table">
            <a:tbl>
              <a:tblPr firstRow="1" bandRow="1">
                <a:tableStyleId>{5C22544A-7EE6-4342-B048-85BDC9FD1C3A}</a:tableStyleId>
              </a:tblPr>
              <a:tblGrid>
                <a:gridCol w="1951706">
                  <a:extLst>
                    <a:ext uri="{9D8B030D-6E8A-4147-A177-3AD203B41FA5}">
                      <a16:colId xmlns:a16="http://schemas.microsoft.com/office/drawing/2014/main" val="378577994"/>
                    </a:ext>
                  </a:extLst>
                </a:gridCol>
                <a:gridCol w="2521920">
                  <a:extLst>
                    <a:ext uri="{9D8B030D-6E8A-4147-A177-3AD203B41FA5}">
                      <a16:colId xmlns:a16="http://schemas.microsoft.com/office/drawing/2014/main" val="2932196160"/>
                    </a:ext>
                  </a:extLst>
                </a:gridCol>
                <a:gridCol w="2218055">
                  <a:extLst>
                    <a:ext uri="{9D8B030D-6E8A-4147-A177-3AD203B41FA5}">
                      <a16:colId xmlns:a16="http://schemas.microsoft.com/office/drawing/2014/main" val="276986232"/>
                    </a:ext>
                  </a:extLst>
                </a:gridCol>
                <a:gridCol w="2218055">
                  <a:extLst>
                    <a:ext uri="{9D8B030D-6E8A-4147-A177-3AD203B41FA5}">
                      <a16:colId xmlns:a16="http://schemas.microsoft.com/office/drawing/2014/main" val="2605742868"/>
                    </a:ext>
                  </a:extLst>
                </a:gridCol>
                <a:gridCol w="2218055">
                  <a:extLst>
                    <a:ext uri="{9D8B030D-6E8A-4147-A177-3AD203B41FA5}">
                      <a16:colId xmlns:a16="http://schemas.microsoft.com/office/drawing/2014/main" val="4203557686"/>
                    </a:ext>
                  </a:extLst>
                </a:gridCol>
              </a:tblGrid>
              <a:tr h="370840">
                <a:tc>
                  <a:txBody>
                    <a:bodyPr/>
                    <a:lstStyle/>
                    <a:p>
                      <a:r>
                        <a:rPr kumimoji="1" lang="ja-JP" altLang="en-US" dirty="0"/>
                        <a:t>アヤメの種類</a:t>
                      </a:r>
                      <a:r>
                        <a:rPr kumimoji="1" lang="en-US" altLang="ja-JP" dirty="0"/>
                        <a:t>(y)</a:t>
                      </a:r>
                      <a:endParaRPr kumimoji="1" lang="ja-JP" altLang="en-US" dirty="0"/>
                    </a:p>
                  </a:txBody>
                  <a:tcPr/>
                </a:tc>
                <a:tc>
                  <a:txBody>
                    <a:bodyPr/>
                    <a:lstStyle/>
                    <a:p>
                      <a:r>
                        <a:rPr kumimoji="1" lang="ja-JP" altLang="en-US" dirty="0"/>
                        <a:t>外花弁の長さ</a:t>
                      </a:r>
                      <a:r>
                        <a:rPr kumimoji="1" lang="en-US" altLang="ja-JP" dirty="0"/>
                        <a:t>x</a:t>
                      </a:r>
                      <a:r>
                        <a:rPr kumimoji="1" lang="en-US" altLang="ja-JP" baseline="-25000" dirty="0"/>
                        <a:t>1</a:t>
                      </a:r>
                      <a:r>
                        <a:rPr kumimoji="1" lang="en-US" altLang="ja-JP" dirty="0"/>
                        <a:t>(cm)</a:t>
                      </a:r>
                      <a:endParaRPr kumimoji="1" lang="ja-JP" altLang="en-US" dirty="0"/>
                    </a:p>
                  </a:txBody>
                  <a:tcPr/>
                </a:tc>
                <a:tc>
                  <a:txBody>
                    <a:bodyPr/>
                    <a:lstStyle/>
                    <a:p>
                      <a:r>
                        <a:rPr kumimoji="1" lang="ja-JP" altLang="en-US" dirty="0"/>
                        <a:t>外花弁の幅</a:t>
                      </a:r>
                      <a:r>
                        <a:rPr kumimoji="1" lang="en-US" altLang="ja-JP" dirty="0"/>
                        <a:t>x</a:t>
                      </a:r>
                      <a:r>
                        <a:rPr kumimoji="1" lang="en-US" altLang="ja-JP" baseline="-25000" dirty="0"/>
                        <a:t>2</a:t>
                      </a:r>
                      <a:r>
                        <a:rPr kumimoji="1" lang="en-US" altLang="ja-JP" dirty="0"/>
                        <a:t>(cm)</a:t>
                      </a:r>
                      <a:endParaRPr kumimoji="1" lang="ja-JP" altLang="en-US" dirty="0"/>
                    </a:p>
                  </a:txBody>
                  <a:tcPr/>
                </a:tc>
                <a:tc>
                  <a:txBody>
                    <a:bodyPr/>
                    <a:lstStyle/>
                    <a:p>
                      <a:r>
                        <a:rPr kumimoji="1" lang="ja-JP" altLang="en-US" dirty="0"/>
                        <a:t>内花弁の長さ</a:t>
                      </a:r>
                      <a:r>
                        <a:rPr kumimoji="1" lang="en-US" altLang="ja-JP" dirty="0"/>
                        <a:t>x</a:t>
                      </a:r>
                      <a:r>
                        <a:rPr kumimoji="1" lang="en-US" altLang="ja-JP" baseline="-25000" dirty="0"/>
                        <a:t>3</a:t>
                      </a:r>
                      <a:r>
                        <a:rPr kumimoji="1" lang="en-US" altLang="ja-JP" dirty="0"/>
                        <a:t>(cm)</a:t>
                      </a:r>
                      <a:endParaRPr kumimoji="1" lang="ja-JP" altLang="en-US" dirty="0"/>
                    </a:p>
                  </a:txBody>
                  <a:tcPr/>
                </a:tc>
                <a:tc>
                  <a:txBody>
                    <a:bodyPr/>
                    <a:lstStyle/>
                    <a:p>
                      <a:r>
                        <a:rPr kumimoji="1" lang="ja-JP" altLang="en-US" dirty="0"/>
                        <a:t>内花弁の幅</a:t>
                      </a:r>
                      <a:r>
                        <a:rPr kumimoji="1" lang="en-US" altLang="ja-JP" dirty="0"/>
                        <a:t>x</a:t>
                      </a:r>
                      <a:r>
                        <a:rPr kumimoji="1" lang="en-US" altLang="ja-JP" baseline="-25000" dirty="0"/>
                        <a:t>4</a:t>
                      </a:r>
                      <a:r>
                        <a:rPr kumimoji="1" lang="en-US" altLang="ja-JP" dirty="0"/>
                        <a:t>(cm)</a:t>
                      </a:r>
                      <a:endParaRPr kumimoji="1" lang="ja-JP" altLang="en-US" dirty="0"/>
                    </a:p>
                  </a:txBody>
                  <a:tcPr/>
                </a:tc>
                <a:extLst>
                  <a:ext uri="{0D108BD9-81ED-4DB2-BD59-A6C34878D82A}">
                    <a16:rowId xmlns:a16="http://schemas.microsoft.com/office/drawing/2014/main" val="1232379667"/>
                  </a:ext>
                </a:extLst>
              </a:tr>
              <a:tr h="370840">
                <a:tc>
                  <a:txBody>
                    <a:bodyPr/>
                    <a:lstStyle/>
                    <a:p>
                      <a:r>
                        <a:rPr kumimoji="1" lang="en-US" altLang="ja-JP" dirty="0"/>
                        <a:t>0</a:t>
                      </a:r>
                    </a:p>
                  </a:txBody>
                  <a:tcPr/>
                </a:tc>
                <a:tc>
                  <a:txBody>
                    <a:bodyPr/>
                    <a:lstStyle/>
                    <a:p>
                      <a:r>
                        <a:rPr kumimoji="1" lang="en-US" altLang="ja-JP" dirty="0"/>
                        <a:t>5.1</a:t>
                      </a:r>
                      <a:endParaRPr kumimoji="1" lang="ja-JP" altLang="en-US" dirty="0"/>
                    </a:p>
                  </a:txBody>
                  <a:tcPr/>
                </a:tc>
                <a:tc>
                  <a:txBody>
                    <a:bodyPr/>
                    <a:lstStyle/>
                    <a:p>
                      <a:r>
                        <a:rPr kumimoji="1" lang="en-US" altLang="ja-JP" dirty="0"/>
                        <a:t>3.5</a:t>
                      </a:r>
                      <a:endParaRPr kumimoji="1" lang="ja-JP" altLang="en-US" dirty="0"/>
                    </a:p>
                  </a:txBody>
                  <a:tcPr/>
                </a:tc>
                <a:tc>
                  <a:txBody>
                    <a:bodyPr/>
                    <a:lstStyle/>
                    <a:p>
                      <a:r>
                        <a:rPr kumimoji="1" lang="en-US" altLang="ja-JP" dirty="0"/>
                        <a:t>1.4</a:t>
                      </a:r>
                      <a:endParaRPr kumimoji="1" lang="ja-JP" altLang="en-US" dirty="0"/>
                    </a:p>
                  </a:txBody>
                  <a:tcPr/>
                </a:tc>
                <a:tc>
                  <a:txBody>
                    <a:bodyPr/>
                    <a:lstStyle/>
                    <a:p>
                      <a:r>
                        <a:rPr kumimoji="1" lang="en-US" altLang="ja-JP" dirty="0"/>
                        <a:t>0.2</a:t>
                      </a:r>
                      <a:endParaRPr kumimoji="1" lang="ja-JP" altLang="en-US" dirty="0"/>
                    </a:p>
                  </a:txBody>
                  <a:tcPr/>
                </a:tc>
                <a:extLst>
                  <a:ext uri="{0D108BD9-81ED-4DB2-BD59-A6C34878D82A}">
                    <a16:rowId xmlns:a16="http://schemas.microsoft.com/office/drawing/2014/main" val="4011624905"/>
                  </a:ext>
                </a:extLst>
              </a:tr>
              <a:tr h="370840">
                <a:tc>
                  <a:txBody>
                    <a:bodyPr/>
                    <a:lstStyle/>
                    <a:p>
                      <a:r>
                        <a:rPr kumimoji="1" lang="en-US" altLang="ja-JP" dirty="0"/>
                        <a:t>0</a:t>
                      </a:r>
                      <a:endParaRPr kumimoji="1" lang="ja-JP" altLang="en-US" dirty="0"/>
                    </a:p>
                  </a:txBody>
                  <a:tcPr/>
                </a:tc>
                <a:tc>
                  <a:txBody>
                    <a:bodyPr/>
                    <a:lstStyle/>
                    <a:p>
                      <a:r>
                        <a:rPr kumimoji="1" lang="en-US" altLang="ja-JP" dirty="0"/>
                        <a:t>4.7</a:t>
                      </a:r>
                      <a:endParaRPr kumimoji="1" lang="ja-JP" altLang="en-US" dirty="0"/>
                    </a:p>
                  </a:txBody>
                  <a:tcPr/>
                </a:tc>
                <a:tc>
                  <a:txBody>
                    <a:bodyPr/>
                    <a:lstStyle/>
                    <a:p>
                      <a:r>
                        <a:rPr kumimoji="1" lang="en-US" altLang="ja-JP" dirty="0"/>
                        <a:t>3.2</a:t>
                      </a:r>
                      <a:endParaRPr kumimoji="1" lang="ja-JP" altLang="en-US" dirty="0"/>
                    </a:p>
                  </a:txBody>
                  <a:tcPr/>
                </a:tc>
                <a:tc>
                  <a:txBody>
                    <a:bodyPr/>
                    <a:lstStyle/>
                    <a:p>
                      <a:r>
                        <a:rPr kumimoji="1" lang="en-US" altLang="ja-JP" dirty="0"/>
                        <a:t>1.3</a:t>
                      </a:r>
                      <a:endParaRPr kumimoji="1" lang="ja-JP" altLang="en-US" dirty="0"/>
                    </a:p>
                  </a:txBody>
                  <a:tcPr/>
                </a:tc>
                <a:tc>
                  <a:txBody>
                    <a:bodyPr/>
                    <a:lstStyle/>
                    <a:p>
                      <a:r>
                        <a:rPr kumimoji="1" lang="en-US" altLang="ja-JP" dirty="0"/>
                        <a:t>0.2</a:t>
                      </a:r>
                      <a:endParaRPr kumimoji="1" lang="ja-JP" altLang="en-US" dirty="0"/>
                    </a:p>
                  </a:txBody>
                  <a:tcPr/>
                </a:tc>
                <a:extLst>
                  <a:ext uri="{0D108BD9-81ED-4DB2-BD59-A6C34878D82A}">
                    <a16:rowId xmlns:a16="http://schemas.microsoft.com/office/drawing/2014/main" val="1620027452"/>
                  </a:ext>
                </a:extLst>
              </a:tr>
              <a:tr h="370840">
                <a:tc>
                  <a:txBody>
                    <a:bodyPr/>
                    <a:lstStyle/>
                    <a:p>
                      <a:r>
                        <a:rPr kumimoji="1" lang="en-US" altLang="ja-JP" dirty="0"/>
                        <a:t>1</a:t>
                      </a:r>
                      <a:endParaRPr kumimoji="1" lang="ja-JP" altLang="en-US" dirty="0"/>
                    </a:p>
                  </a:txBody>
                  <a:tcPr/>
                </a:tc>
                <a:tc>
                  <a:txBody>
                    <a:bodyPr/>
                    <a:lstStyle/>
                    <a:p>
                      <a:r>
                        <a:rPr kumimoji="1" lang="en-US" altLang="ja-JP" dirty="0"/>
                        <a:t>6.4</a:t>
                      </a:r>
                      <a:endParaRPr kumimoji="1" lang="ja-JP" altLang="en-US" dirty="0"/>
                    </a:p>
                  </a:txBody>
                  <a:tcPr/>
                </a:tc>
                <a:tc>
                  <a:txBody>
                    <a:bodyPr/>
                    <a:lstStyle/>
                    <a:p>
                      <a:r>
                        <a:rPr kumimoji="1" lang="en-US" altLang="ja-JP" dirty="0"/>
                        <a:t>3.2</a:t>
                      </a:r>
                      <a:endParaRPr kumimoji="1" lang="ja-JP" altLang="en-US" dirty="0"/>
                    </a:p>
                  </a:txBody>
                  <a:tcPr/>
                </a:tc>
                <a:tc>
                  <a:txBody>
                    <a:bodyPr/>
                    <a:lstStyle/>
                    <a:p>
                      <a:r>
                        <a:rPr kumimoji="1" lang="en-US" altLang="ja-JP" dirty="0"/>
                        <a:t>4.5</a:t>
                      </a:r>
                      <a:endParaRPr kumimoji="1" lang="ja-JP" altLang="en-US" dirty="0"/>
                    </a:p>
                  </a:txBody>
                  <a:tcPr/>
                </a:tc>
                <a:tc>
                  <a:txBody>
                    <a:bodyPr/>
                    <a:lstStyle/>
                    <a:p>
                      <a:r>
                        <a:rPr kumimoji="1" lang="en-US" altLang="ja-JP" dirty="0"/>
                        <a:t>1.5</a:t>
                      </a:r>
                      <a:endParaRPr kumimoji="1" lang="ja-JP" altLang="en-US" dirty="0"/>
                    </a:p>
                  </a:txBody>
                  <a:tcPr/>
                </a:tc>
                <a:extLst>
                  <a:ext uri="{0D108BD9-81ED-4DB2-BD59-A6C34878D82A}">
                    <a16:rowId xmlns:a16="http://schemas.microsoft.com/office/drawing/2014/main" val="1002501254"/>
                  </a:ext>
                </a:extLst>
              </a:tr>
              <a:tr h="370840">
                <a:tc>
                  <a:txBody>
                    <a:bodyPr/>
                    <a:lstStyle/>
                    <a:p>
                      <a:r>
                        <a:rPr kumimoji="1" lang="en-US" altLang="ja-JP" dirty="0"/>
                        <a:t>1</a:t>
                      </a:r>
                      <a:endParaRPr kumimoji="1" lang="ja-JP" altLang="en-US" dirty="0"/>
                    </a:p>
                  </a:txBody>
                  <a:tcPr/>
                </a:tc>
                <a:tc>
                  <a:txBody>
                    <a:bodyPr/>
                    <a:lstStyle/>
                    <a:p>
                      <a:r>
                        <a:rPr kumimoji="1" lang="en-US" altLang="ja-JP" dirty="0"/>
                        <a:t>6.9</a:t>
                      </a:r>
                      <a:endParaRPr kumimoji="1" lang="ja-JP" altLang="en-US" dirty="0"/>
                    </a:p>
                  </a:txBody>
                  <a:tcPr/>
                </a:tc>
                <a:tc>
                  <a:txBody>
                    <a:bodyPr/>
                    <a:lstStyle/>
                    <a:p>
                      <a:r>
                        <a:rPr kumimoji="1" lang="en-US" altLang="ja-JP" dirty="0"/>
                        <a:t>3.1</a:t>
                      </a:r>
                      <a:endParaRPr kumimoji="1" lang="ja-JP" altLang="en-US" dirty="0"/>
                    </a:p>
                  </a:txBody>
                  <a:tcPr/>
                </a:tc>
                <a:tc>
                  <a:txBody>
                    <a:bodyPr/>
                    <a:lstStyle/>
                    <a:p>
                      <a:r>
                        <a:rPr kumimoji="1" lang="en-US" altLang="ja-JP" dirty="0"/>
                        <a:t>4.9</a:t>
                      </a:r>
                      <a:endParaRPr kumimoji="1" lang="ja-JP" altLang="en-US" dirty="0"/>
                    </a:p>
                  </a:txBody>
                  <a:tcPr/>
                </a:tc>
                <a:tc>
                  <a:txBody>
                    <a:bodyPr/>
                    <a:lstStyle/>
                    <a:p>
                      <a:r>
                        <a:rPr kumimoji="1" lang="en-US" altLang="ja-JP" dirty="0"/>
                        <a:t>1.5</a:t>
                      </a:r>
                      <a:endParaRPr kumimoji="1" lang="ja-JP" altLang="en-US" dirty="0"/>
                    </a:p>
                  </a:txBody>
                  <a:tcPr/>
                </a:tc>
                <a:extLst>
                  <a:ext uri="{0D108BD9-81ED-4DB2-BD59-A6C34878D82A}">
                    <a16:rowId xmlns:a16="http://schemas.microsoft.com/office/drawing/2014/main" val="2708702264"/>
                  </a:ext>
                </a:extLst>
              </a:tr>
              <a:tr h="370840">
                <a:tc>
                  <a:txBody>
                    <a:bodyPr/>
                    <a:lstStyle/>
                    <a:p>
                      <a:r>
                        <a:rPr kumimoji="1" lang="en-US" altLang="ja-JP" dirty="0"/>
                        <a:t>2</a:t>
                      </a:r>
                      <a:endParaRPr kumimoji="1" lang="ja-JP" altLang="en-US" dirty="0"/>
                    </a:p>
                  </a:txBody>
                  <a:tcPr/>
                </a:tc>
                <a:tc>
                  <a:txBody>
                    <a:bodyPr/>
                    <a:lstStyle/>
                    <a:p>
                      <a:r>
                        <a:rPr kumimoji="1" lang="en-US" altLang="ja-JP" dirty="0"/>
                        <a:t>6.2</a:t>
                      </a:r>
                      <a:endParaRPr kumimoji="1" lang="ja-JP" altLang="en-US" dirty="0"/>
                    </a:p>
                  </a:txBody>
                  <a:tcPr/>
                </a:tc>
                <a:tc>
                  <a:txBody>
                    <a:bodyPr/>
                    <a:lstStyle/>
                    <a:p>
                      <a:r>
                        <a:rPr kumimoji="1" lang="en-US" altLang="ja-JP" dirty="0"/>
                        <a:t>3.4</a:t>
                      </a:r>
                      <a:endParaRPr kumimoji="1" lang="ja-JP" altLang="en-US" dirty="0"/>
                    </a:p>
                  </a:txBody>
                  <a:tcPr/>
                </a:tc>
                <a:tc>
                  <a:txBody>
                    <a:bodyPr/>
                    <a:lstStyle/>
                    <a:p>
                      <a:r>
                        <a:rPr kumimoji="1" lang="en-US" altLang="ja-JP" dirty="0"/>
                        <a:t>5.4</a:t>
                      </a:r>
                      <a:endParaRPr kumimoji="1" lang="ja-JP" altLang="en-US" dirty="0"/>
                    </a:p>
                  </a:txBody>
                  <a:tcPr/>
                </a:tc>
                <a:tc>
                  <a:txBody>
                    <a:bodyPr/>
                    <a:lstStyle/>
                    <a:p>
                      <a:r>
                        <a:rPr kumimoji="1" lang="en-US" altLang="ja-JP" dirty="0"/>
                        <a:t>2.3</a:t>
                      </a:r>
                      <a:endParaRPr kumimoji="1" lang="ja-JP" altLang="en-US" dirty="0"/>
                    </a:p>
                  </a:txBody>
                  <a:tcPr/>
                </a:tc>
                <a:extLst>
                  <a:ext uri="{0D108BD9-81ED-4DB2-BD59-A6C34878D82A}">
                    <a16:rowId xmlns:a16="http://schemas.microsoft.com/office/drawing/2014/main" val="3969525155"/>
                  </a:ext>
                </a:extLst>
              </a:tr>
              <a:tr h="370840">
                <a:tc>
                  <a:txBody>
                    <a:bodyPr/>
                    <a:lstStyle/>
                    <a:p>
                      <a:r>
                        <a:rPr kumimoji="1" lang="en-US" altLang="ja-JP" dirty="0"/>
                        <a:t>2</a:t>
                      </a:r>
                      <a:endParaRPr kumimoji="1" lang="ja-JP" altLang="en-US" dirty="0"/>
                    </a:p>
                  </a:txBody>
                  <a:tcPr/>
                </a:tc>
                <a:tc>
                  <a:txBody>
                    <a:bodyPr/>
                    <a:lstStyle/>
                    <a:p>
                      <a:r>
                        <a:rPr kumimoji="1" lang="en-US" altLang="ja-JP" dirty="0"/>
                        <a:t>5.9</a:t>
                      </a:r>
                      <a:endParaRPr kumimoji="1" lang="ja-JP" altLang="en-US" dirty="0"/>
                    </a:p>
                  </a:txBody>
                  <a:tcPr/>
                </a:tc>
                <a:tc>
                  <a:txBody>
                    <a:bodyPr/>
                    <a:lstStyle/>
                    <a:p>
                      <a:r>
                        <a:rPr kumimoji="1" lang="en-US" altLang="ja-JP" dirty="0"/>
                        <a:t>3.0</a:t>
                      </a:r>
                      <a:endParaRPr kumimoji="1" lang="ja-JP" altLang="en-US" dirty="0"/>
                    </a:p>
                  </a:txBody>
                  <a:tcPr/>
                </a:tc>
                <a:tc>
                  <a:txBody>
                    <a:bodyPr/>
                    <a:lstStyle/>
                    <a:p>
                      <a:r>
                        <a:rPr kumimoji="1" lang="en-US" altLang="ja-JP" dirty="0"/>
                        <a:t>5.1</a:t>
                      </a:r>
                      <a:endParaRPr kumimoji="1" lang="ja-JP" altLang="en-US" dirty="0"/>
                    </a:p>
                  </a:txBody>
                  <a:tcPr/>
                </a:tc>
                <a:tc>
                  <a:txBody>
                    <a:bodyPr/>
                    <a:lstStyle/>
                    <a:p>
                      <a:r>
                        <a:rPr kumimoji="1" lang="en-US" altLang="ja-JP" dirty="0"/>
                        <a:t>1.8</a:t>
                      </a:r>
                      <a:endParaRPr kumimoji="1" lang="ja-JP" altLang="en-US" dirty="0"/>
                    </a:p>
                  </a:txBody>
                  <a:tcPr/>
                </a:tc>
                <a:extLst>
                  <a:ext uri="{0D108BD9-81ED-4DB2-BD59-A6C34878D82A}">
                    <a16:rowId xmlns:a16="http://schemas.microsoft.com/office/drawing/2014/main" val="282608564"/>
                  </a:ext>
                </a:extLst>
              </a:tr>
            </a:tbl>
          </a:graphicData>
        </a:graphic>
      </p:graphicFrame>
      <p:sp>
        <p:nvSpPr>
          <p:cNvPr id="5" name="テキスト ボックス 4">
            <a:extLst>
              <a:ext uri="{FF2B5EF4-FFF2-40B4-BE49-F238E27FC236}">
                <a16:creationId xmlns:a16="http://schemas.microsoft.com/office/drawing/2014/main" id="{783056BA-83A6-445E-BDE1-67FB519E0ADB}"/>
              </a:ext>
            </a:extLst>
          </p:cNvPr>
          <p:cNvSpPr txBox="1"/>
          <p:nvPr/>
        </p:nvSpPr>
        <p:spPr>
          <a:xfrm>
            <a:off x="1387642" y="4180344"/>
            <a:ext cx="9416716" cy="2677656"/>
          </a:xfrm>
          <a:prstGeom prst="rect">
            <a:avLst/>
          </a:prstGeom>
          <a:noFill/>
        </p:spPr>
        <p:txBody>
          <a:bodyPr wrap="square" rtlCol="0">
            <a:spAutoFit/>
          </a:bodyPr>
          <a:lstStyle/>
          <a:p>
            <a:r>
              <a:rPr lang="en-US" altLang="ja-JP" dirty="0"/>
              <a:t>y</a:t>
            </a:r>
            <a:r>
              <a:rPr lang="en-US" altLang="ja-JP" baseline="-25000" dirty="0"/>
              <a:t>0</a:t>
            </a:r>
            <a:r>
              <a:rPr lang="en-US" altLang="ja-JP" dirty="0"/>
              <a:t> = a</a:t>
            </a:r>
            <a:r>
              <a:rPr lang="en-US" altLang="ja-JP" baseline="-25000" dirty="0"/>
              <a:t>01</a:t>
            </a:r>
            <a:r>
              <a:rPr lang="en-US" altLang="ja-JP" dirty="0"/>
              <a:t>*x</a:t>
            </a:r>
            <a:r>
              <a:rPr lang="en-US" altLang="ja-JP" baseline="-25000" dirty="0"/>
              <a:t>1</a:t>
            </a:r>
            <a:r>
              <a:rPr lang="en-US" altLang="ja-JP" dirty="0"/>
              <a:t>+a</a:t>
            </a:r>
            <a:r>
              <a:rPr lang="en-US" altLang="ja-JP" baseline="-25000" dirty="0"/>
              <a:t>02</a:t>
            </a:r>
            <a:r>
              <a:rPr lang="en-US" altLang="ja-JP" dirty="0"/>
              <a:t>*x</a:t>
            </a:r>
            <a:r>
              <a:rPr lang="en-US" altLang="ja-JP" baseline="-25000" dirty="0"/>
              <a:t>2</a:t>
            </a:r>
            <a:r>
              <a:rPr lang="en-US" altLang="ja-JP" dirty="0"/>
              <a:t>+a</a:t>
            </a:r>
            <a:r>
              <a:rPr lang="en-US" altLang="ja-JP" baseline="-25000" dirty="0"/>
              <a:t>03</a:t>
            </a:r>
            <a:r>
              <a:rPr lang="en-US" altLang="ja-JP" dirty="0"/>
              <a:t>*x</a:t>
            </a:r>
            <a:r>
              <a:rPr lang="en-US" altLang="ja-JP" baseline="-25000" dirty="0"/>
              <a:t>3</a:t>
            </a:r>
            <a:r>
              <a:rPr lang="en-US" altLang="ja-JP" dirty="0"/>
              <a:t>+a</a:t>
            </a:r>
            <a:r>
              <a:rPr lang="en-US" altLang="ja-JP" baseline="-25000" dirty="0"/>
              <a:t>04</a:t>
            </a:r>
            <a:r>
              <a:rPr lang="en-US" altLang="ja-JP" dirty="0"/>
              <a:t>*x</a:t>
            </a:r>
            <a:r>
              <a:rPr lang="en-US" altLang="ja-JP" baseline="-25000" dirty="0"/>
              <a:t>4</a:t>
            </a:r>
          </a:p>
          <a:p>
            <a:r>
              <a:rPr lang="en-US" altLang="ja-JP" dirty="0"/>
              <a:t>y</a:t>
            </a:r>
            <a:r>
              <a:rPr lang="en-US" altLang="ja-JP" baseline="-25000" dirty="0"/>
              <a:t>1</a:t>
            </a:r>
            <a:r>
              <a:rPr lang="en-US" altLang="ja-JP" dirty="0"/>
              <a:t> = a</a:t>
            </a:r>
            <a:r>
              <a:rPr lang="en-US" altLang="ja-JP" baseline="-25000" dirty="0"/>
              <a:t>11</a:t>
            </a:r>
            <a:r>
              <a:rPr lang="en-US" altLang="ja-JP" dirty="0"/>
              <a:t>*x</a:t>
            </a:r>
            <a:r>
              <a:rPr lang="en-US" altLang="ja-JP" baseline="-25000" dirty="0"/>
              <a:t>1</a:t>
            </a:r>
            <a:r>
              <a:rPr lang="en-US" altLang="ja-JP" dirty="0"/>
              <a:t>+a</a:t>
            </a:r>
            <a:r>
              <a:rPr lang="en-US" altLang="ja-JP" baseline="-25000" dirty="0"/>
              <a:t>12</a:t>
            </a:r>
            <a:r>
              <a:rPr lang="en-US" altLang="ja-JP" dirty="0"/>
              <a:t>*x</a:t>
            </a:r>
            <a:r>
              <a:rPr lang="en-US" altLang="ja-JP" baseline="-25000" dirty="0"/>
              <a:t>2</a:t>
            </a:r>
            <a:r>
              <a:rPr lang="en-US" altLang="ja-JP" dirty="0"/>
              <a:t>+a</a:t>
            </a:r>
            <a:r>
              <a:rPr lang="en-US" altLang="ja-JP" baseline="-25000" dirty="0"/>
              <a:t>13</a:t>
            </a:r>
            <a:r>
              <a:rPr lang="en-US" altLang="ja-JP" dirty="0"/>
              <a:t>*x</a:t>
            </a:r>
            <a:r>
              <a:rPr lang="en-US" altLang="ja-JP" baseline="-25000" dirty="0"/>
              <a:t>3</a:t>
            </a:r>
            <a:r>
              <a:rPr lang="en-US" altLang="ja-JP" dirty="0"/>
              <a:t>+a</a:t>
            </a:r>
            <a:r>
              <a:rPr lang="en-US" altLang="ja-JP" baseline="-25000" dirty="0"/>
              <a:t>14</a:t>
            </a:r>
            <a:r>
              <a:rPr lang="en-US" altLang="ja-JP" dirty="0"/>
              <a:t>*x</a:t>
            </a:r>
            <a:r>
              <a:rPr lang="en-US" altLang="ja-JP" baseline="-25000" dirty="0"/>
              <a:t>4</a:t>
            </a:r>
          </a:p>
          <a:p>
            <a:r>
              <a:rPr lang="en-US" altLang="ja-JP" dirty="0"/>
              <a:t>y</a:t>
            </a:r>
            <a:r>
              <a:rPr lang="en-US" altLang="ja-JP" baseline="-25000" dirty="0"/>
              <a:t>2</a:t>
            </a:r>
            <a:r>
              <a:rPr lang="en-US" altLang="ja-JP" dirty="0"/>
              <a:t> = a</a:t>
            </a:r>
            <a:r>
              <a:rPr lang="en-US" altLang="ja-JP" baseline="-25000" dirty="0"/>
              <a:t>21</a:t>
            </a:r>
            <a:r>
              <a:rPr lang="en-US" altLang="ja-JP" dirty="0"/>
              <a:t>*x</a:t>
            </a:r>
            <a:r>
              <a:rPr lang="en-US" altLang="ja-JP" baseline="-25000" dirty="0"/>
              <a:t>1</a:t>
            </a:r>
            <a:r>
              <a:rPr lang="en-US" altLang="ja-JP" dirty="0"/>
              <a:t>+a</a:t>
            </a:r>
            <a:r>
              <a:rPr lang="en-US" altLang="ja-JP" baseline="-25000" dirty="0"/>
              <a:t>22</a:t>
            </a:r>
            <a:r>
              <a:rPr lang="en-US" altLang="ja-JP" dirty="0"/>
              <a:t>*x</a:t>
            </a:r>
            <a:r>
              <a:rPr lang="en-US" altLang="ja-JP" baseline="-25000" dirty="0"/>
              <a:t>2</a:t>
            </a:r>
            <a:r>
              <a:rPr lang="en-US" altLang="ja-JP" dirty="0"/>
              <a:t>+a</a:t>
            </a:r>
            <a:r>
              <a:rPr lang="en-US" altLang="ja-JP" baseline="-25000" dirty="0"/>
              <a:t>23</a:t>
            </a:r>
            <a:r>
              <a:rPr lang="en-US" altLang="ja-JP" dirty="0"/>
              <a:t>*x</a:t>
            </a:r>
            <a:r>
              <a:rPr lang="en-US" altLang="ja-JP" baseline="-25000" dirty="0"/>
              <a:t>3</a:t>
            </a:r>
            <a:r>
              <a:rPr lang="en-US" altLang="ja-JP" dirty="0"/>
              <a:t>+a</a:t>
            </a:r>
            <a:r>
              <a:rPr lang="en-US" altLang="ja-JP" baseline="-25000" dirty="0"/>
              <a:t>24</a:t>
            </a:r>
            <a:r>
              <a:rPr lang="en-US" altLang="ja-JP" dirty="0"/>
              <a:t>*x</a:t>
            </a:r>
            <a:r>
              <a:rPr lang="en-US" altLang="ja-JP" baseline="-25000" dirty="0"/>
              <a:t>4</a:t>
            </a:r>
          </a:p>
          <a:p>
            <a:r>
              <a:rPr lang="ja-JP" altLang="en-US" sz="3600" baseline="-25000" dirty="0"/>
              <a:t>アヤメの種類</a:t>
            </a:r>
            <a:r>
              <a:rPr lang="en-US" altLang="ja-JP" sz="3600" baseline="-25000" dirty="0"/>
              <a:t>0</a:t>
            </a:r>
            <a:r>
              <a:rPr lang="ja-JP" altLang="en-US" sz="3600" baseline="-25000" dirty="0"/>
              <a:t>の時の特徴量ｘ</a:t>
            </a:r>
            <a:r>
              <a:rPr lang="en-US" altLang="ja-JP" sz="3600" baseline="-25000" dirty="0"/>
              <a:t>1</a:t>
            </a:r>
            <a:r>
              <a:rPr lang="ja-JP" altLang="en-US" sz="3600" baseline="-25000" dirty="0"/>
              <a:t>、ｘ</a:t>
            </a:r>
            <a:r>
              <a:rPr lang="en-US" altLang="ja-JP" sz="3600" baseline="-25000" dirty="0"/>
              <a:t>2</a:t>
            </a:r>
            <a:r>
              <a:rPr lang="ja-JP" altLang="en-US" sz="3600" baseline="-25000" dirty="0"/>
              <a:t>、ｘ</a:t>
            </a:r>
            <a:r>
              <a:rPr lang="en-US" altLang="ja-JP" sz="3600" baseline="-25000" dirty="0"/>
              <a:t>3</a:t>
            </a:r>
            <a:r>
              <a:rPr lang="ja-JP" altLang="en-US" sz="3600" baseline="-25000" dirty="0"/>
              <a:t>、ｘ</a:t>
            </a:r>
            <a:r>
              <a:rPr lang="en-US" altLang="ja-JP" sz="3600" baseline="-25000" dirty="0"/>
              <a:t>4</a:t>
            </a:r>
            <a:r>
              <a:rPr lang="ja-JP" altLang="en-US" sz="3600" baseline="-25000" dirty="0"/>
              <a:t>の値を代入したとき</a:t>
            </a:r>
            <a:r>
              <a:rPr lang="en-US" altLang="ja-JP" sz="3600" baseline="-25000" dirty="0"/>
              <a:t>y0</a:t>
            </a:r>
            <a:r>
              <a:rPr lang="ja-JP" altLang="en-US" sz="3600" baseline="-25000" dirty="0"/>
              <a:t>が最大（ｙ</a:t>
            </a:r>
            <a:r>
              <a:rPr lang="en-US" altLang="ja-JP" sz="3600" baseline="-25000" dirty="0"/>
              <a:t>1</a:t>
            </a:r>
            <a:r>
              <a:rPr lang="ja-JP" altLang="en-US" sz="3600" baseline="-25000" dirty="0"/>
              <a:t>，ｙ</a:t>
            </a:r>
            <a:r>
              <a:rPr lang="en-US" altLang="ja-JP" sz="3600" baseline="-25000" dirty="0"/>
              <a:t>2</a:t>
            </a:r>
            <a:r>
              <a:rPr lang="ja-JP" altLang="en-US" sz="3600" baseline="-25000" dirty="0"/>
              <a:t>と比較して）、</a:t>
            </a:r>
            <a:r>
              <a:rPr lang="en-US" altLang="ja-JP" sz="3600" baseline="-25000" dirty="0"/>
              <a:t>1</a:t>
            </a:r>
            <a:r>
              <a:rPr lang="ja-JP" altLang="en-US" sz="3600" baseline="-25000" dirty="0"/>
              <a:t>の時の値を代入したとき</a:t>
            </a:r>
            <a:r>
              <a:rPr lang="en-US" altLang="ja-JP" sz="3600" baseline="-25000" dirty="0"/>
              <a:t>y1</a:t>
            </a:r>
            <a:r>
              <a:rPr lang="ja-JP" altLang="en-US" sz="3600" baseline="-25000" dirty="0"/>
              <a:t>が最大、</a:t>
            </a:r>
            <a:r>
              <a:rPr lang="en-US" altLang="ja-JP" sz="3600" baseline="-25000" dirty="0"/>
              <a:t>2</a:t>
            </a:r>
            <a:r>
              <a:rPr lang="ja-JP" altLang="en-US" sz="3600" baseline="-25000" dirty="0"/>
              <a:t>の時の値を代入したとき</a:t>
            </a:r>
            <a:r>
              <a:rPr lang="en-US" altLang="ja-JP" sz="3600" baseline="-25000" dirty="0"/>
              <a:t>y2</a:t>
            </a:r>
            <a:r>
              <a:rPr lang="ja-JP" altLang="en-US" sz="3600" baseline="-25000" dirty="0"/>
              <a:t>が最大になるように係数</a:t>
            </a:r>
            <a:r>
              <a:rPr lang="en-US" altLang="ja-JP" sz="3600" baseline="-25000" dirty="0" err="1"/>
              <a:t>aij</a:t>
            </a:r>
            <a:r>
              <a:rPr lang="ja-JP" altLang="en-US" sz="3600" baseline="-25000" dirty="0"/>
              <a:t>の値を決める。類似のことを多層ニューラルネットワークで行うのが深層学習です。</a:t>
            </a:r>
            <a:endParaRPr lang="en-US" altLang="ja-JP" sz="3600" baseline="-25000" dirty="0"/>
          </a:p>
          <a:p>
            <a:endParaRPr kumimoji="1" lang="ja-JP" altLang="en-US" dirty="0"/>
          </a:p>
        </p:txBody>
      </p:sp>
      <p:sp>
        <p:nvSpPr>
          <p:cNvPr id="6" name="テキスト ボックス 5">
            <a:extLst>
              <a:ext uri="{FF2B5EF4-FFF2-40B4-BE49-F238E27FC236}">
                <a16:creationId xmlns:a16="http://schemas.microsoft.com/office/drawing/2014/main" id="{9D1168F1-2946-4132-AF27-DFE6F3973887}"/>
              </a:ext>
            </a:extLst>
          </p:cNvPr>
          <p:cNvSpPr txBox="1"/>
          <p:nvPr/>
        </p:nvSpPr>
        <p:spPr>
          <a:xfrm>
            <a:off x="86486" y="16992"/>
            <a:ext cx="4917660" cy="768993"/>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prstClr val="black"/>
              </a:buClr>
              <a:buSzTx/>
              <a:buFont typeface="Arial" panose="020B0604020202020204" pitchFamily="34" charset="0"/>
              <a:buNone/>
              <a:tabLst/>
              <a:defRPr/>
            </a:pP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AI</a:t>
            </a:r>
            <a:r>
              <a:rPr kumimoji="1" lang="ja-JP" altLang="en-US"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プログラム例</a:t>
            </a:r>
            <a:r>
              <a:rPr kumimoji="1" lang="en-US" altLang="ja-JP" sz="4000"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(4)</a:t>
            </a:r>
          </a:p>
        </p:txBody>
      </p:sp>
      <p:pic>
        <p:nvPicPr>
          <p:cNvPr id="3" name="オーディオ 2">
            <a:hlinkClick r:id="" action="ppaction://media"/>
            <a:extLst>
              <a:ext uri="{FF2B5EF4-FFF2-40B4-BE49-F238E27FC236}">
                <a16:creationId xmlns:a16="http://schemas.microsoft.com/office/drawing/2014/main" id="{4928905A-49CE-4C4A-8036-9FF9987D1C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66761571"/>
      </p:ext>
    </p:extLst>
  </p:cSld>
  <p:clrMapOvr>
    <a:masterClrMapping/>
  </p:clrMapOvr>
  <mc:AlternateContent xmlns:mc="http://schemas.openxmlformats.org/markup-compatibility/2006" xmlns:p14="http://schemas.microsoft.com/office/powerpoint/2010/main">
    <mc:Choice Requires="p14">
      <p:transition spd="slow" p14:dur="2000" advTm="53123"/>
    </mc:Choice>
    <mc:Fallback xmlns="">
      <p:transition spd="slow" advTm="531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0"/>
            <a:ext cx="10364451" cy="983411"/>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2.1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特徴量からの分類</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(1)</a:t>
            </a:r>
            <a:endParaRPr kumimoji="1" lang="ja-JP" altLang="en-US" dirty="0"/>
          </a:p>
        </p:txBody>
      </p:sp>
      <p:sp>
        <p:nvSpPr>
          <p:cNvPr id="5" name="テキスト ボックス 4">
            <a:extLst>
              <a:ext uri="{FF2B5EF4-FFF2-40B4-BE49-F238E27FC236}">
                <a16:creationId xmlns:a16="http://schemas.microsoft.com/office/drawing/2014/main" id="{C2B93F48-6485-453C-98BC-CD12316EF920}"/>
              </a:ext>
            </a:extLst>
          </p:cNvPr>
          <p:cNvSpPr txBox="1"/>
          <p:nvPr/>
        </p:nvSpPr>
        <p:spPr>
          <a:xfrm>
            <a:off x="1081804" y="983411"/>
            <a:ext cx="10581109" cy="1938992"/>
          </a:xfrm>
          <a:prstGeom prst="rect">
            <a:avLst/>
          </a:prstGeom>
          <a:noFill/>
        </p:spPr>
        <p:txBody>
          <a:bodyPr wrap="square">
            <a:spAutoFit/>
          </a:bodyPr>
          <a:lstStyle/>
          <a:p>
            <a:pPr indent="180340" algn="just" latinLnBrk="1"/>
            <a:r>
              <a:rPr lang="ja-JP" altLang="en-US" sz="2000" kern="100" dirty="0">
                <a:effectLst/>
                <a:latin typeface="Times New Roman" panose="02020603050405020304" pitchFamily="18" charset="0"/>
                <a:ea typeface="ＭＳ 明朝" panose="02020609040205080304" pitchFamily="17" charset="-128"/>
              </a:rPr>
              <a:t>ここで使用する</a:t>
            </a:r>
            <a:r>
              <a:rPr lang="en-US" altLang="ja-JP" sz="2000" kern="100" dirty="0">
                <a:effectLst/>
                <a:latin typeface="Times New Roman" panose="02020603050405020304" pitchFamily="18" charset="0"/>
                <a:ea typeface="ＭＳ 明朝" panose="02020609040205080304" pitchFamily="17" charset="-128"/>
              </a:rPr>
              <a:t>AI</a:t>
            </a:r>
            <a:r>
              <a:rPr lang="ja-JP" altLang="en-US" sz="2000" kern="100" dirty="0">
                <a:effectLst/>
                <a:latin typeface="Times New Roman" panose="02020603050405020304" pitchFamily="18" charset="0"/>
                <a:ea typeface="ＭＳ 明朝" panose="02020609040205080304" pitchFamily="17" charset="-128"/>
              </a:rPr>
              <a:t>プログラム</a:t>
            </a:r>
            <a:r>
              <a:rPr lang="en-US" altLang="ja-JP" sz="2000" kern="100" dirty="0">
                <a:effectLst/>
                <a:latin typeface="Times New Roman" panose="02020603050405020304" pitchFamily="18" charset="0"/>
                <a:ea typeface="ＭＳ 明朝" panose="02020609040205080304" pitchFamily="17" charset="-128"/>
              </a:rPr>
              <a:t>iris_learn.py</a:t>
            </a:r>
            <a:r>
              <a:rPr lang="ja-JP" altLang="en-US" sz="2000" kern="100" dirty="0">
                <a:effectLst/>
                <a:latin typeface="Times New Roman" panose="02020603050405020304" pitchFamily="18" charset="0"/>
                <a:ea typeface="ＭＳ 明朝" panose="02020609040205080304" pitchFamily="17" charset="-128"/>
              </a:rPr>
              <a:t>（学習用）</a:t>
            </a:r>
            <a:r>
              <a:rPr lang="en-US" altLang="ja-JP" sz="2000" kern="100" dirty="0">
                <a:effectLst/>
                <a:latin typeface="Times New Roman" panose="02020603050405020304" pitchFamily="18" charset="0"/>
                <a:ea typeface="ＭＳ 明朝" panose="02020609040205080304" pitchFamily="17" charset="-128"/>
              </a:rPr>
              <a:t>iris_predict.py</a:t>
            </a:r>
            <a:r>
              <a:rPr lang="ja-JP" altLang="en-US" sz="2000" kern="100" dirty="0">
                <a:effectLst/>
                <a:latin typeface="Times New Roman" panose="02020603050405020304" pitchFamily="18" charset="0"/>
                <a:ea typeface="ＭＳ 明朝" panose="02020609040205080304" pitchFamily="17" charset="-128"/>
              </a:rPr>
              <a:t>（推測用）と</a:t>
            </a:r>
            <a:r>
              <a:rPr lang="ja-JP" altLang="ja-JP" sz="2000" kern="100" dirty="0">
                <a:effectLst/>
                <a:latin typeface="Times New Roman" panose="02020603050405020304" pitchFamily="18" charset="0"/>
                <a:ea typeface="ＭＳ 明朝" panose="02020609040205080304" pitchFamily="17" charset="-128"/>
              </a:rPr>
              <a:t>は、</a:t>
            </a:r>
            <a:r>
              <a:rPr lang="ja-JP" altLang="en-US" sz="2000" kern="100" dirty="0">
                <a:effectLst/>
                <a:latin typeface="Times New Roman" panose="02020603050405020304" pitchFamily="18" charset="0"/>
                <a:ea typeface="ＭＳ 明朝" panose="02020609040205080304" pitchFamily="17" charset="-128"/>
              </a:rPr>
              <a:t>　　　</a:t>
            </a:r>
            <a:r>
              <a:rPr lang="en-US" altLang="ja-JP" sz="2000" kern="100" dirty="0">
                <a:effectLst/>
                <a:latin typeface="Times New Roman" panose="02020603050405020304" pitchFamily="18" charset="0"/>
                <a:ea typeface="ＭＳ 明朝" panose="02020609040205080304" pitchFamily="17" charset="-128"/>
              </a:rPr>
              <a:t>BLUE BACKS</a:t>
            </a:r>
            <a:r>
              <a:rPr lang="ja-JP" altLang="ja-JP" sz="2000" kern="100" dirty="0">
                <a:effectLst/>
                <a:latin typeface="Times New Roman" panose="02020603050405020304" pitchFamily="18" charset="0"/>
                <a:ea typeface="ＭＳ 明朝" panose="02020609040205080304" pitchFamily="17" charset="-128"/>
              </a:rPr>
              <a:t>、「</a:t>
            </a:r>
            <a:r>
              <a:rPr lang="en-US" altLang="ja-JP" sz="2000" kern="100" dirty="0">
                <a:effectLst/>
                <a:latin typeface="Times New Roman" panose="02020603050405020304" pitchFamily="18" charset="0"/>
                <a:ea typeface="ＭＳ 明朝" panose="02020609040205080304" pitchFamily="17" charset="-128"/>
              </a:rPr>
              <a:t>Raspberry Pi </a:t>
            </a:r>
            <a:r>
              <a:rPr lang="ja-JP" altLang="ja-JP" sz="2000" kern="100" dirty="0">
                <a:effectLst/>
                <a:latin typeface="Times New Roman" panose="02020603050405020304" pitchFamily="18" charset="0"/>
                <a:ea typeface="ＭＳ 明朝" panose="02020609040205080304" pitchFamily="17" charset="-128"/>
              </a:rPr>
              <a:t>ではじめる機械学習」のなかの　</a:t>
            </a:r>
            <a:r>
              <a:rPr lang="en-US" altLang="ja-JP" sz="2000" kern="100" dirty="0">
                <a:effectLst/>
                <a:latin typeface="Times New Roman" panose="02020603050405020304" pitchFamily="18" charset="0"/>
                <a:ea typeface="ＭＳ 明朝" panose="02020609040205080304" pitchFamily="17" charset="-128"/>
              </a:rPr>
              <a:t>ml-10-01-iris-deep-learn.py </a:t>
            </a:r>
            <a:r>
              <a:rPr lang="ja-JP" altLang="ja-JP" sz="2000" kern="100" dirty="0">
                <a:effectLst/>
                <a:latin typeface="Times New Roman" panose="02020603050405020304" pitchFamily="18" charset="0"/>
                <a:ea typeface="ＭＳ 明朝" panose="02020609040205080304" pitchFamily="17" charset="-128"/>
              </a:rPr>
              <a:t>（アヤメの分類）を、</a:t>
            </a:r>
            <a:endParaRPr lang="ja-JP" altLang="ja-JP" sz="2000" kern="100" dirty="0">
              <a:effectLst/>
              <a:latin typeface="Times New Roman" panose="02020603050405020304" pitchFamily="18" charset="0"/>
              <a:ea typeface="BatangChe" panose="02030609000101010101" pitchFamily="49" charset="-127"/>
            </a:endParaRPr>
          </a:p>
          <a:p>
            <a:pPr indent="180340" algn="just" latinLnBrk="1"/>
            <a:r>
              <a:rPr lang="ja-JP" altLang="ja-JP" sz="2000" kern="100" dirty="0">
                <a:effectLst/>
                <a:latin typeface="Times New Roman" panose="02020603050405020304" pitchFamily="18" charset="0"/>
                <a:ea typeface="ＭＳ 明朝" panose="02020609040205080304" pitchFamily="17" charset="-128"/>
              </a:rPr>
              <a:t>　</a:t>
            </a:r>
            <a:r>
              <a:rPr lang="en-US" altLang="ja-JP" sz="2000" kern="100" dirty="0">
                <a:effectLst/>
                <a:latin typeface="Times New Roman" panose="02020603050405020304" pitchFamily="18" charset="0"/>
                <a:ea typeface="BatangChe" panose="02030609000101010101" pitchFamily="49" charset="-127"/>
              </a:rPr>
              <a:t>http://aidiary.hatenablog.com/entry/20161108/1478609028</a:t>
            </a:r>
            <a:endParaRPr lang="ja-JP" altLang="ja-JP" sz="2000" kern="100" dirty="0">
              <a:effectLst/>
              <a:latin typeface="Times New Roman" panose="02020603050405020304" pitchFamily="18" charset="0"/>
              <a:ea typeface="BatangChe" panose="02030609000101010101" pitchFamily="49" charset="-127"/>
            </a:endParaRPr>
          </a:p>
          <a:p>
            <a:r>
              <a:rPr lang="ja-JP" altLang="ja-JP" sz="2000" kern="100" dirty="0">
                <a:effectLst/>
                <a:latin typeface="Times New Roman" panose="02020603050405020304" pitchFamily="18" charset="0"/>
                <a:ea typeface="ＭＳ 明朝" panose="02020609040205080304" pitchFamily="17" charset="-128"/>
                <a:cs typeface="Times New Roman" panose="02020603050405020304" pitchFamily="18" charset="0"/>
              </a:rPr>
              <a:t>を参考にし、入力部分</a:t>
            </a:r>
            <a:r>
              <a:rPr lang="ja-JP" altLang="en-US" sz="2000" kern="100" dirty="0">
                <a:effectLst/>
                <a:latin typeface="Times New Roman" panose="02020603050405020304" pitchFamily="18" charset="0"/>
                <a:ea typeface="ＭＳ 明朝" panose="02020609040205080304" pitchFamily="17" charset="-128"/>
                <a:cs typeface="Times New Roman" panose="02020603050405020304" pitchFamily="18" charset="0"/>
              </a:rPr>
              <a:t>等</a:t>
            </a:r>
            <a:r>
              <a:rPr lang="ja-JP" altLang="ja-JP" sz="2000" kern="100" dirty="0">
                <a:effectLst/>
                <a:latin typeface="Times New Roman" panose="02020603050405020304" pitchFamily="18" charset="0"/>
                <a:ea typeface="ＭＳ 明朝" panose="02020609040205080304" pitchFamily="17" charset="-128"/>
                <a:cs typeface="Times New Roman" panose="02020603050405020304" pitchFamily="18" charset="0"/>
              </a:rPr>
              <a:t>を後で他の応用に使いやすいように変更したものです。また、学習と推論を分け、エッジ</a:t>
            </a:r>
            <a:r>
              <a:rPr lang="en-US" altLang="ja-JP" sz="2000" kern="100" dirty="0">
                <a:effectLst/>
                <a:latin typeface="Times New Roman" panose="02020603050405020304" pitchFamily="18" charset="0"/>
                <a:ea typeface="ＭＳ 明朝" panose="02020609040205080304" pitchFamily="17" charset="-128"/>
              </a:rPr>
              <a:t>AI</a:t>
            </a:r>
            <a:r>
              <a:rPr lang="ja-JP" altLang="ja-JP" sz="2000" kern="100" dirty="0">
                <a:effectLst/>
                <a:latin typeface="Times New Roman" panose="02020603050405020304" pitchFamily="18" charset="0"/>
                <a:ea typeface="ＭＳ 明朝" panose="02020609040205080304" pitchFamily="17" charset="-128"/>
                <a:cs typeface="Times New Roman" panose="02020603050405020304" pitchFamily="18" charset="0"/>
              </a:rPr>
              <a:t>で推論ができるようにしています。</a:t>
            </a:r>
            <a:endParaRPr lang="ja-JP" altLang="en-US" sz="2000" dirty="0"/>
          </a:p>
        </p:txBody>
      </p:sp>
      <p:sp>
        <p:nvSpPr>
          <p:cNvPr id="7" name="テキスト ボックス 6">
            <a:extLst>
              <a:ext uri="{FF2B5EF4-FFF2-40B4-BE49-F238E27FC236}">
                <a16:creationId xmlns:a16="http://schemas.microsoft.com/office/drawing/2014/main" id="{D9C45CB9-6991-4388-9E95-33BABA3AB497}"/>
              </a:ext>
            </a:extLst>
          </p:cNvPr>
          <p:cNvSpPr txBox="1"/>
          <p:nvPr/>
        </p:nvSpPr>
        <p:spPr>
          <a:xfrm>
            <a:off x="913774" y="3044517"/>
            <a:ext cx="10196422" cy="3785652"/>
          </a:xfrm>
          <a:prstGeom prst="rect">
            <a:avLst/>
          </a:prstGeom>
          <a:noFill/>
        </p:spPr>
        <p:txBody>
          <a:bodyPr wrap="square">
            <a:spAutoFit/>
          </a:bodyPr>
          <a:lstStyle/>
          <a:p>
            <a:pPr indent="180340" algn="just" latinLnBrk="1"/>
            <a:r>
              <a:rPr lang="ja-JP" altLang="ja-JP" sz="2000" kern="100" dirty="0">
                <a:effectLst/>
                <a:latin typeface="Times New Roman" panose="02020603050405020304" pitchFamily="18" charset="0"/>
                <a:ea typeface="ＭＳ 明朝" panose="02020609040205080304" pitchFamily="17" charset="-128"/>
              </a:rPr>
              <a:t>使い方</a:t>
            </a:r>
            <a:r>
              <a:rPr lang="ja-JP" altLang="en-US" sz="2000" kern="100" dirty="0">
                <a:effectLst/>
                <a:latin typeface="Times New Roman" panose="02020603050405020304" pitchFamily="18" charset="0"/>
                <a:ea typeface="ＭＳ 明朝" panose="02020609040205080304" pitchFamily="17" charset="-128"/>
              </a:rPr>
              <a:t>（</a:t>
            </a:r>
            <a:r>
              <a:rPr lang="en-US" altLang="ja-JP" sz="2000" kern="100" dirty="0" err="1">
                <a:effectLst/>
                <a:latin typeface="Times New Roman" panose="02020603050405020304" pitchFamily="18" charset="0"/>
                <a:ea typeface="ＭＳ 明朝" panose="02020609040205080304" pitchFamily="17" charset="-128"/>
              </a:rPr>
              <a:t>google_colab</a:t>
            </a:r>
            <a:r>
              <a:rPr lang="ja-JP" altLang="en-US" sz="2000" kern="100" dirty="0">
                <a:effectLst/>
                <a:latin typeface="Times New Roman" panose="02020603050405020304" pitchFamily="18" charset="0"/>
                <a:ea typeface="ＭＳ 明朝" panose="02020609040205080304" pitchFamily="17" charset="-128"/>
              </a:rPr>
              <a:t>使用）</a:t>
            </a:r>
            <a:endParaRPr lang="ja-JP" altLang="ja-JP" sz="2000" kern="100" dirty="0">
              <a:effectLst/>
              <a:latin typeface="Times New Roman" panose="02020603050405020304" pitchFamily="18" charset="0"/>
              <a:ea typeface="BatangChe" panose="02030609000101010101" pitchFamily="49" charset="-127"/>
            </a:endParaRPr>
          </a:p>
          <a:p>
            <a:pPr indent="180340" algn="just" latinLnBrk="1"/>
            <a:r>
              <a:rPr lang="ja-JP" altLang="ja-JP" sz="2000" kern="100" dirty="0">
                <a:effectLst/>
                <a:latin typeface="Times New Roman" panose="02020603050405020304" pitchFamily="18" charset="0"/>
                <a:ea typeface="ＭＳ 明朝" panose="02020609040205080304" pitchFamily="17" charset="-128"/>
              </a:rPr>
              <a:t>１．学習</a:t>
            </a:r>
            <a:endParaRPr lang="ja-JP" altLang="ja-JP" sz="2000" kern="100" dirty="0">
              <a:effectLst/>
              <a:latin typeface="Times New Roman" panose="02020603050405020304" pitchFamily="18" charset="0"/>
              <a:ea typeface="BatangChe" panose="02030609000101010101" pitchFamily="49" charset="-127"/>
            </a:endParaRPr>
          </a:p>
          <a:p>
            <a:pPr indent="127000" algn="just" latinLnBrk="1"/>
            <a:r>
              <a:rPr lang="en-US" altLang="ja-JP" sz="2000" kern="100" dirty="0">
                <a:effectLst/>
                <a:latin typeface="Times New Roman" panose="02020603050405020304" pitchFamily="18" charset="0"/>
                <a:ea typeface="ＭＳ 明朝" panose="02020609040205080304" pitchFamily="17" charset="-128"/>
              </a:rPr>
              <a:t>google</a:t>
            </a:r>
            <a:r>
              <a:rPr lang="ja-JP" altLang="en-US" sz="2000" kern="100" dirty="0">
                <a:effectLst/>
                <a:latin typeface="Times New Roman" panose="02020603050405020304" pitchFamily="18" charset="0"/>
                <a:ea typeface="ＭＳ 明朝" panose="02020609040205080304" pitchFamily="17" charset="-128"/>
              </a:rPr>
              <a:t> </a:t>
            </a:r>
            <a:r>
              <a:rPr lang="en-US" altLang="ja-JP" sz="2000" kern="100" dirty="0" err="1">
                <a:effectLst/>
                <a:latin typeface="Times New Roman" panose="02020603050405020304" pitchFamily="18" charset="0"/>
                <a:ea typeface="ＭＳ 明朝" panose="02020609040205080304" pitchFamily="17" charset="-128"/>
              </a:rPr>
              <a:t>colab</a:t>
            </a:r>
            <a:r>
              <a:rPr lang="ja-JP" altLang="en-US" sz="2000" kern="100" dirty="0">
                <a:effectLst/>
                <a:latin typeface="Times New Roman" panose="02020603050405020304" pitchFamily="18" charset="0"/>
                <a:ea typeface="ＭＳ 明朝" panose="02020609040205080304" pitchFamily="17" charset="-128"/>
              </a:rPr>
              <a:t>のホーム</a:t>
            </a:r>
            <a:r>
              <a:rPr lang="ja-JP" altLang="ja-JP" sz="2000" kern="100" dirty="0">
                <a:effectLst/>
                <a:latin typeface="Times New Roman" panose="02020603050405020304" pitchFamily="18" charset="0"/>
                <a:ea typeface="ＭＳ 明朝" panose="02020609040205080304" pitchFamily="17" charset="-128"/>
              </a:rPr>
              <a:t>ディレクトリ</a:t>
            </a:r>
            <a:r>
              <a:rPr lang="ja-JP" altLang="en-US" sz="2000" kern="100" dirty="0">
                <a:effectLst/>
                <a:latin typeface="Times New Roman" panose="02020603050405020304" pitchFamily="18" charset="0"/>
                <a:ea typeface="ＭＳ 明朝" panose="02020609040205080304" pitchFamily="17" charset="-128"/>
              </a:rPr>
              <a:t>に</a:t>
            </a:r>
            <a:r>
              <a:rPr lang="en-US" altLang="ja-JP" sz="2000" kern="100" dirty="0">
                <a:effectLst/>
                <a:latin typeface="Times New Roman" panose="02020603050405020304" pitchFamily="18" charset="0"/>
                <a:ea typeface="ＭＳ 明朝" panose="02020609040205080304" pitchFamily="17" charset="-128"/>
              </a:rPr>
              <a:t>iris_train.csv</a:t>
            </a:r>
            <a:r>
              <a:rPr lang="ja-JP" altLang="en-US" sz="2000" kern="100" dirty="0">
                <a:latin typeface="Times New Roman" panose="02020603050405020304" pitchFamily="18" charset="0"/>
                <a:ea typeface="ＭＳ 明朝" panose="02020609040205080304" pitchFamily="17" charset="-128"/>
              </a:rPr>
              <a:t>をコピー・ペーストし、</a:t>
            </a:r>
            <a:endParaRPr lang="en-US" altLang="ja-JP" sz="2000" kern="100" dirty="0">
              <a:latin typeface="Times New Roman" panose="02020603050405020304" pitchFamily="18" charset="0"/>
              <a:ea typeface="ＭＳ 明朝" panose="02020609040205080304" pitchFamily="17" charset="-128"/>
            </a:endParaRPr>
          </a:p>
          <a:p>
            <a:pPr indent="127000" algn="just" latinLnBrk="1"/>
            <a:r>
              <a:rPr lang="en-US" altLang="ja-JP" sz="2000" kern="100" dirty="0">
                <a:latin typeface="Times New Roman" panose="02020603050405020304" pitchFamily="18" charset="0"/>
                <a:ea typeface="ＭＳ 明朝" panose="02020609040205080304" pitchFamily="17" charset="-128"/>
              </a:rPr>
              <a:t>iris_learn.py</a:t>
            </a:r>
            <a:r>
              <a:rPr lang="ja-JP" altLang="en-US" sz="2000" kern="100" dirty="0">
                <a:latin typeface="Times New Roman" panose="02020603050405020304" pitchFamily="18" charset="0"/>
                <a:ea typeface="ＭＳ 明朝" panose="02020609040205080304" pitchFamily="17" charset="-128"/>
              </a:rPr>
              <a:t>の中身を長四角の中にコピー・ペーストします。して</a:t>
            </a:r>
            <a:r>
              <a:rPr lang="en-US" altLang="ja-JP" sz="2000" kern="100" dirty="0">
                <a:effectLst/>
                <a:latin typeface="Times New Roman" panose="02020603050405020304" pitchFamily="18" charset="0"/>
                <a:ea typeface="ＭＳ 明朝" panose="02020609040205080304" pitchFamily="17" charset="-128"/>
              </a:rPr>
              <a:t>RUN</a:t>
            </a:r>
            <a:r>
              <a:rPr lang="ja-JP" altLang="en-US" sz="2000" kern="100" dirty="0">
                <a:effectLst/>
                <a:latin typeface="Times New Roman" panose="02020603050405020304" pitchFamily="18" charset="0"/>
                <a:ea typeface="ＭＳ 明朝" panose="02020609040205080304" pitchFamily="17" charset="-128"/>
              </a:rPr>
              <a:t>させます</a:t>
            </a:r>
            <a:r>
              <a:rPr lang="en-US" altLang="ja-JP" sz="2000" kern="100" dirty="0">
                <a:effectLst/>
                <a:latin typeface="Times New Roman" panose="02020603050405020304" pitchFamily="18" charset="0"/>
                <a:ea typeface="ＭＳ 明朝" panose="02020609040205080304" pitchFamily="17" charset="-128"/>
              </a:rPr>
              <a:t>(</a:t>
            </a:r>
            <a:r>
              <a:rPr lang="ja-JP" altLang="en-US" sz="2000" kern="100" dirty="0">
                <a:effectLst/>
                <a:latin typeface="Times New Roman" panose="02020603050405020304" pitchFamily="18" charset="0"/>
                <a:ea typeface="ＭＳ 明朝" panose="02020609040205080304" pitchFamily="17" charset="-128"/>
              </a:rPr>
              <a:t>第</a:t>
            </a:r>
            <a:r>
              <a:rPr lang="en-US" altLang="ja-JP" sz="2000" kern="100" dirty="0">
                <a:effectLst/>
                <a:latin typeface="Times New Roman" panose="02020603050405020304" pitchFamily="18" charset="0"/>
                <a:ea typeface="ＭＳ 明朝" panose="02020609040205080304" pitchFamily="17" charset="-128"/>
              </a:rPr>
              <a:t>1</a:t>
            </a:r>
          </a:p>
          <a:p>
            <a:pPr indent="127000" algn="just" latinLnBrk="1"/>
            <a:r>
              <a:rPr lang="ja-JP" altLang="en-US" sz="2000" kern="100" dirty="0">
                <a:effectLst/>
                <a:latin typeface="Times New Roman" panose="02020603050405020304" pitchFamily="18" charset="0"/>
                <a:ea typeface="ＭＳ 明朝" panose="02020609040205080304" pitchFamily="17" charset="-128"/>
              </a:rPr>
              <a:t>回参照）。結果が次ページの計算結果</a:t>
            </a:r>
            <a:r>
              <a:rPr lang="en-US" altLang="ja-JP" sz="2000" kern="100" dirty="0">
                <a:effectLst/>
                <a:latin typeface="Times New Roman" panose="02020603050405020304" pitchFamily="18" charset="0"/>
                <a:ea typeface="ＭＳ 明朝" panose="02020609040205080304" pitchFamily="17" charset="-128"/>
              </a:rPr>
              <a:t>1</a:t>
            </a:r>
            <a:r>
              <a:rPr lang="ja-JP" altLang="en-US" sz="2000" kern="100" dirty="0">
                <a:effectLst/>
                <a:latin typeface="Times New Roman" panose="02020603050405020304" pitchFamily="18" charset="0"/>
                <a:ea typeface="ＭＳ 明朝" panose="02020609040205080304" pitchFamily="17" charset="-128"/>
              </a:rPr>
              <a:t>です。これで学習済</a:t>
            </a:r>
            <a:r>
              <a:rPr lang="en-US" altLang="ja-JP" sz="2000" kern="100" dirty="0">
                <a:effectLst/>
                <a:latin typeface="Times New Roman" panose="02020603050405020304" pitchFamily="18" charset="0"/>
                <a:ea typeface="ＭＳ 明朝" panose="02020609040205080304" pitchFamily="17" charset="-128"/>
              </a:rPr>
              <a:t>AI</a:t>
            </a:r>
            <a:r>
              <a:rPr lang="ja-JP" altLang="en-US" sz="2000" kern="100" dirty="0">
                <a:effectLst/>
                <a:latin typeface="Times New Roman" panose="02020603050405020304" pitchFamily="18" charset="0"/>
                <a:ea typeface="ＭＳ 明朝" panose="02020609040205080304" pitchFamily="17" charset="-128"/>
              </a:rPr>
              <a:t>モデル</a:t>
            </a:r>
            <a:r>
              <a:rPr lang="en-US" altLang="ja-JP" sz="2000" kern="100" dirty="0">
                <a:effectLst/>
                <a:latin typeface="Times New Roman" panose="02020603050405020304" pitchFamily="18" charset="0"/>
                <a:ea typeface="ＭＳ 明朝" panose="02020609040205080304" pitchFamily="17" charset="-128"/>
              </a:rPr>
              <a:t>(</a:t>
            </a:r>
            <a:r>
              <a:rPr lang="en-US" altLang="ja-JP" sz="2000" kern="100" dirty="0" err="1">
                <a:effectLst/>
                <a:latin typeface="Times New Roman" panose="02020603050405020304" pitchFamily="18" charset="0"/>
                <a:ea typeface="ＭＳ 明朝" panose="02020609040205080304" pitchFamily="17" charset="-128"/>
              </a:rPr>
              <a:t>model_architecture</a:t>
            </a:r>
            <a:endParaRPr lang="en-US" altLang="ja-JP" sz="2000" kern="100" dirty="0">
              <a:effectLst/>
              <a:latin typeface="Times New Roman" panose="02020603050405020304" pitchFamily="18" charset="0"/>
              <a:ea typeface="ＭＳ 明朝" panose="02020609040205080304" pitchFamily="17" charset="-128"/>
            </a:endParaRPr>
          </a:p>
          <a:p>
            <a:pPr indent="127000" algn="just" latinLnBrk="1"/>
            <a:r>
              <a:rPr lang="en-US" altLang="ja-JP" sz="2000" kern="100" dirty="0">
                <a:effectLst/>
                <a:latin typeface="Times New Roman" panose="02020603050405020304" pitchFamily="18" charset="0"/>
                <a:ea typeface="ＭＳ 明朝" panose="02020609040205080304" pitchFamily="17" charset="-128"/>
              </a:rPr>
              <a:t>_json</a:t>
            </a:r>
            <a:r>
              <a:rPr lang="ja-JP" altLang="en-US" sz="2000" kern="100" dirty="0">
                <a:effectLst/>
                <a:latin typeface="Times New Roman" panose="02020603050405020304" pitchFamily="18" charset="0"/>
                <a:ea typeface="ＭＳ 明朝" panose="02020609040205080304" pitchFamily="17" charset="-128"/>
              </a:rPr>
              <a:t>と</a:t>
            </a:r>
            <a:r>
              <a:rPr lang="en-US" altLang="ja-JP" sz="2000" kern="100" dirty="0">
                <a:effectLst/>
                <a:latin typeface="Times New Roman" panose="02020603050405020304" pitchFamily="18" charset="0"/>
                <a:ea typeface="ＭＳ 明朝" panose="02020609040205080304" pitchFamily="17" charset="-128"/>
              </a:rPr>
              <a:t>weights.hdf5</a:t>
            </a:r>
            <a:r>
              <a:rPr lang="ja-JP" altLang="en-US" sz="2000" kern="100" dirty="0">
                <a:effectLst/>
                <a:latin typeface="Times New Roman" panose="02020603050405020304" pitchFamily="18" charset="0"/>
                <a:ea typeface="ＭＳ 明朝" panose="02020609040205080304" pitchFamily="17" charset="-128"/>
              </a:rPr>
              <a:t>）ができます（計算結果</a:t>
            </a:r>
            <a:r>
              <a:rPr lang="en-US" altLang="ja-JP" sz="2000" kern="100" dirty="0">
                <a:effectLst/>
                <a:latin typeface="Times New Roman" panose="02020603050405020304" pitchFamily="18" charset="0"/>
                <a:ea typeface="ＭＳ 明朝" panose="02020609040205080304" pitchFamily="17" charset="-128"/>
              </a:rPr>
              <a:t>1</a:t>
            </a:r>
            <a:r>
              <a:rPr lang="ja-JP" altLang="en-US" sz="2000" kern="100" dirty="0">
                <a:effectLst/>
                <a:latin typeface="Times New Roman" panose="02020603050405020304" pitchFamily="18" charset="0"/>
                <a:ea typeface="ＭＳ 明朝" panose="02020609040205080304" pitchFamily="17" charset="-128"/>
              </a:rPr>
              <a:t>の左側参照）。</a:t>
            </a:r>
            <a:endParaRPr lang="ja-JP" altLang="ja-JP" sz="2000" kern="100" dirty="0">
              <a:effectLst/>
              <a:latin typeface="Times New Roman" panose="02020603050405020304" pitchFamily="18" charset="0"/>
              <a:ea typeface="BatangChe" panose="02030609000101010101" pitchFamily="49" charset="-127"/>
            </a:endParaRPr>
          </a:p>
          <a:p>
            <a:pPr indent="180340" algn="just" latinLnBrk="1"/>
            <a:r>
              <a:rPr lang="ja-JP" altLang="ja-JP" sz="2000" kern="100" dirty="0">
                <a:effectLst/>
                <a:latin typeface="Times New Roman" panose="02020603050405020304" pitchFamily="18" charset="0"/>
                <a:ea typeface="ＭＳ 明朝" panose="02020609040205080304" pitchFamily="17" charset="-128"/>
              </a:rPr>
              <a:t>２．</a:t>
            </a:r>
            <a:r>
              <a:rPr lang="ja-JP" altLang="en-US" sz="2000" kern="100" dirty="0">
                <a:effectLst/>
                <a:latin typeface="Times New Roman" panose="02020603050405020304" pitchFamily="18" charset="0"/>
                <a:ea typeface="ＭＳ 明朝" panose="02020609040205080304" pitchFamily="17" charset="-128"/>
              </a:rPr>
              <a:t>推測</a:t>
            </a:r>
            <a:endParaRPr lang="ja-JP" altLang="ja-JP" sz="2000" kern="100" dirty="0">
              <a:effectLst/>
              <a:latin typeface="Times New Roman" panose="02020603050405020304" pitchFamily="18" charset="0"/>
              <a:ea typeface="BatangChe" panose="02030609000101010101" pitchFamily="49" charset="-127"/>
            </a:endParaRPr>
          </a:p>
          <a:p>
            <a:pPr indent="127000" algn="just" latinLnBrk="1"/>
            <a:r>
              <a:rPr lang="ja-JP" altLang="ja-JP" sz="2000" kern="100" dirty="0">
                <a:effectLst/>
                <a:latin typeface="Times New Roman" panose="02020603050405020304" pitchFamily="18" charset="0"/>
                <a:ea typeface="ＭＳ 明朝" panose="02020609040205080304" pitchFamily="17" charset="-128"/>
              </a:rPr>
              <a:t>同じディレクトリに</a:t>
            </a:r>
            <a:r>
              <a:rPr lang="en-US" altLang="ja-JP" sz="2000" kern="100" dirty="0">
                <a:effectLst/>
                <a:latin typeface="Times New Roman" panose="02020603050405020304" pitchFamily="18" charset="0"/>
                <a:ea typeface="ＭＳ 明朝" panose="02020609040205080304" pitchFamily="17" charset="-128"/>
              </a:rPr>
              <a:t>iris_test.csv</a:t>
            </a:r>
            <a:r>
              <a:rPr lang="ja-JP" altLang="en-US" sz="2000" kern="100" dirty="0">
                <a:effectLst/>
                <a:latin typeface="Times New Roman" panose="02020603050405020304" pitchFamily="18" charset="0"/>
                <a:ea typeface="ＭＳ 明朝" panose="02020609040205080304" pitchFamily="17" charset="-128"/>
              </a:rPr>
              <a:t>（</a:t>
            </a:r>
            <a:r>
              <a:rPr lang="ja-JP" altLang="ja-JP" sz="2000" kern="100" dirty="0">
                <a:effectLst/>
                <a:latin typeface="Times New Roman" panose="02020603050405020304" pitchFamily="18" charset="0"/>
                <a:ea typeface="ＭＳ 明朝" panose="02020609040205080304" pitchFamily="17" charset="-128"/>
              </a:rPr>
              <a:t>推測したいデータの</a:t>
            </a:r>
            <a:r>
              <a:rPr lang="en-US" altLang="ja-JP" sz="2000" kern="100" dirty="0">
                <a:effectLst/>
                <a:latin typeface="Times New Roman" panose="02020603050405020304" pitchFamily="18" charset="0"/>
                <a:ea typeface="ＭＳ 明朝" panose="02020609040205080304" pitchFamily="17" charset="-128"/>
              </a:rPr>
              <a:t>csv</a:t>
            </a:r>
            <a:r>
              <a:rPr lang="ja-JP" altLang="ja-JP" sz="2000" kern="100" dirty="0">
                <a:effectLst/>
                <a:latin typeface="Times New Roman" panose="02020603050405020304" pitchFamily="18" charset="0"/>
                <a:ea typeface="ＭＳ 明朝" panose="02020609040205080304" pitchFamily="17" charset="-128"/>
              </a:rPr>
              <a:t>）を</a:t>
            </a:r>
            <a:r>
              <a:rPr lang="ja-JP" altLang="en-US" sz="2000" kern="100" dirty="0">
                <a:latin typeface="Times New Roman" panose="02020603050405020304" pitchFamily="18" charset="0"/>
                <a:ea typeface="ＭＳ 明朝" panose="02020609040205080304" pitchFamily="17" charset="-128"/>
              </a:rPr>
              <a:t>をコピー・ペーストし、</a:t>
            </a:r>
            <a:endParaRPr lang="en-US" altLang="ja-JP" sz="2000" kern="100" dirty="0">
              <a:latin typeface="Times New Roman" panose="02020603050405020304" pitchFamily="18" charset="0"/>
              <a:ea typeface="ＭＳ 明朝" panose="02020609040205080304" pitchFamily="17" charset="-128"/>
            </a:endParaRPr>
          </a:p>
          <a:p>
            <a:pPr indent="127000" algn="just" latinLnBrk="1"/>
            <a:r>
              <a:rPr lang="en-US" altLang="ja-JP" sz="2000" kern="100" dirty="0">
                <a:latin typeface="Times New Roman" panose="02020603050405020304" pitchFamily="18" charset="0"/>
                <a:ea typeface="ＭＳ 明朝" panose="02020609040205080304" pitchFamily="17" charset="-128"/>
              </a:rPr>
              <a:t>iris_predict.py</a:t>
            </a:r>
            <a:r>
              <a:rPr lang="ja-JP" altLang="en-US" sz="2000" kern="100" dirty="0">
                <a:latin typeface="Times New Roman" panose="02020603050405020304" pitchFamily="18" charset="0"/>
                <a:ea typeface="ＭＳ 明朝" panose="02020609040205080304" pitchFamily="17" charset="-128"/>
              </a:rPr>
              <a:t>の中身を長四角の中にコピー・ペーストします。そして</a:t>
            </a:r>
            <a:r>
              <a:rPr lang="en-US" altLang="ja-JP" sz="2000" kern="100" dirty="0">
                <a:effectLst/>
                <a:latin typeface="Times New Roman" panose="02020603050405020304" pitchFamily="18" charset="0"/>
                <a:ea typeface="ＭＳ 明朝" panose="02020609040205080304" pitchFamily="17" charset="-128"/>
              </a:rPr>
              <a:t>RUN</a:t>
            </a:r>
            <a:r>
              <a:rPr lang="ja-JP" altLang="en-US" sz="2000" kern="100" dirty="0">
                <a:effectLst/>
                <a:latin typeface="Times New Roman" panose="02020603050405020304" pitchFamily="18" charset="0"/>
                <a:ea typeface="ＭＳ 明朝" panose="02020609040205080304" pitchFamily="17" charset="-128"/>
              </a:rPr>
              <a:t>させます</a:t>
            </a:r>
            <a:r>
              <a:rPr lang="ja-JP" altLang="ja-JP" sz="2000" kern="100" dirty="0">
                <a:effectLst/>
                <a:latin typeface="Times New Roman" panose="02020603050405020304" pitchFamily="18" charset="0"/>
                <a:ea typeface="ＭＳ 明朝" panose="02020609040205080304" pitchFamily="17" charset="-128"/>
              </a:rPr>
              <a:t>。</a:t>
            </a:r>
            <a:endParaRPr lang="en-US" altLang="ja-JP" sz="2000" kern="100" dirty="0">
              <a:latin typeface="Times New Roman" panose="02020603050405020304" pitchFamily="18" charset="0"/>
              <a:ea typeface="BatangChe" panose="02030609000101010101" pitchFamily="49" charset="-127"/>
            </a:endParaRPr>
          </a:p>
          <a:p>
            <a:pPr indent="127000" algn="just" latinLnBrk="1"/>
            <a:r>
              <a:rPr lang="ja-JP" altLang="ja-JP" sz="2000" kern="100" dirty="0">
                <a:effectLst/>
                <a:latin typeface="Times New Roman" panose="02020603050405020304" pitchFamily="18" charset="0"/>
                <a:ea typeface="ＭＳ 明朝" panose="02020609040205080304" pitchFamily="17" charset="-128"/>
              </a:rPr>
              <a:t>これで終了です。推測結果と正答率が表示されます。</a:t>
            </a:r>
            <a:r>
              <a:rPr lang="ja-JP" altLang="en-US" sz="2000" kern="100" dirty="0">
                <a:effectLst/>
                <a:latin typeface="Times New Roman" panose="02020603050405020304" pitchFamily="18" charset="0"/>
                <a:ea typeface="ＭＳ 明朝" panose="02020609040205080304" pitchFamily="17" charset="-128"/>
              </a:rPr>
              <a:t>計算結果</a:t>
            </a:r>
            <a:r>
              <a:rPr lang="en-US" altLang="ja-JP" sz="2000" kern="100" dirty="0">
                <a:effectLst/>
                <a:latin typeface="Times New Roman" panose="02020603050405020304" pitchFamily="18" charset="0"/>
                <a:ea typeface="ＭＳ 明朝" panose="02020609040205080304" pitchFamily="17" charset="-128"/>
              </a:rPr>
              <a:t>2</a:t>
            </a:r>
            <a:r>
              <a:rPr lang="ja-JP" altLang="en-US" sz="2000" kern="100" dirty="0">
                <a:effectLst/>
                <a:latin typeface="Times New Roman" panose="02020603050405020304" pitchFamily="18" charset="0"/>
                <a:ea typeface="ＭＳ 明朝" panose="02020609040205080304" pitchFamily="17" charset="-128"/>
              </a:rPr>
              <a:t>参照。</a:t>
            </a:r>
            <a:endParaRPr lang="en-US" altLang="ja-JP" sz="2000" kern="100" dirty="0">
              <a:effectLst/>
              <a:latin typeface="Times New Roman" panose="02020603050405020304" pitchFamily="18" charset="0"/>
              <a:ea typeface="ＭＳ 明朝" panose="02020609040205080304" pitchFamily="17" charset="-128"/>
            </a:endParaRPr>
          </a:p>
          <a:p>
            <a:pPr indent="127000" algn="just" latinLnBrk="1"/>
            <a:r>
              <a:rPr lang="ja-JP" altLang="en-US" sz="2000" b="1" kern="100" dirty="0">
                <a:effectLst/>
                <a:latin typeface="Times New Roman" panose="02020603050405020304" pitchFamily="18" charset="0"/>
                <a:ea typeface="BatangChe" panose="02030609000101010101" pitchFamily="49" charset="-127"/>
              </a:rPr>
              <a:t>なお、プログラム内にプログラムの説明がありますので参考にしてください（以下同じ）</a:t>
            </a:r>
            <a:r>
              <a:rPr lang="ja-JP" altLang="en-US" sz="2000" kern="100" dirty="0">
                <a:effectLst/>
                <a:latin typeface="Times New Roman" panose="02020603050405020304" pitchFamily="18" charset="0"/>
                <a:ea typeface="BatangChe" panose="02030609000101010101" pitchFamily="49" charset="-127"/>
              </a:rPr>
              <a:t>。</a:t>
            </a:r>
            <a:endParaRPr lang="ja-JP" altLang="ja-JP" sz="2000" kern="100" dirty="0">
              <a:effectLst/>
              <a:latin typeface="Times New Roman" panose="02020603050405020304" pitchFamily="18" charset="0"/>
              <a:ea typeface="BatangChe" panose="02030609000101010101" pitchFamily="49" charset="-127"/>
            </a:endParaRPr>
          </a:p>
        </p:txBody>
      </p:sp>
      <p:pic>
        <p:nvPicPr>
          <p:cNvPr id="3" name="オーディオ 2">
            <a:hlinkClick r:id="" action="ppaction://media"/>
            <a:extLst>
              <a:ext uri="{FF2B5EF4-FFF2-40B4-BE49-F238E27FC236}">
                <a16:creationId xmlns:a16="http://schemas.microsoft.com/office/drawing/2014/main" id="{43470463-F5C1-486F-9150-0ADF00BC10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435571419"/>
      </p:ext>
    </p:extLst>
  </p:cSld>
  <p:clrMapOvr>
    <a:masterClrMapping/>
  </p:clrMapOvr>
  <mc:AlternateContent xmlns:mc="http://schemas.openxmlformats.org/markup-compatibility/2006" xmlns:p14="http://schemas.microsoft.com/office/powerpoint/2010/main">
    <mc:Choice Requires="p14">
      <p:transition spd="slow" p14:dur="2000" advTm="79770"/>
    </mc:Choice>
    <mc:Fallback xmlns="">
      <p:transition spd="slow" advTm="797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913774" y="0"/>
            <a:ext cx="10364451" cy="905483"/>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2.1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特徴量からの分類</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　計算結果</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1</a:t>
            </a:r>
            <a:endParaRPr kumimoji="1" lang="ja-JP" altLang="en-US" dirty="0"/>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7B0D031-5F9C-41AE-B349-3EEA22810364}"/>
              </a:ext>
            </a:extLst>
          </p:cNvPr>
          <p:cNvPicPr>
            <a:picLocks noChangeAspect="1"/>
          </p:cNvPicPr>
          <p:nvPr/>
        </p:nvPicPr>
        <p:blipFill>
          <a:blip r:embed="rId4"/>
          <a:stretch>
            <a:fillRect/>
          </a:stretch>
        </p:blipFill>
        <p:spPr>
          <a:xfrm>
            <a:off x="1100647" y="874795"/>
            <a:ext cx="10552198" cy="5932715"/>
          </a:xfrm>
          <a:prstGeom prst="rect">
            <a:avLst/>
          </a:prstGeom>
        </p:spPr>
      </p:pic>
      <p:pic>
        <p:nvPicPr>
          <p:cNvPr id="3" name="オーディオ 2">
            <a:hlinkClick r:id="" action="ppaction://media"/>
            <a:extLst>
              <a:ext uri="{FF2B5EF4-FFF2-40B4-BE49-F238E27FC236}">
                <a16:creationId xmlns:a16="http://schemas.microsoft.com/office/drawing/2014/main" id="{9FF2CC54-212F-42DA-832D-C23F220CEC6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33713659"/>
      </p:ext>
    </p:extLst>
  </p:cSld>
  <p:clrMapOvr>
    <a:masterClrMapping/>
  </p:clrMapOvr>
  <mc:AlternateContent xmlns:mc="http://schemas.openxmlformats.org/markup-compatibility/2006" xmlns:p14="http://schemas.microsoft.com/office/powerpoint/2010/main">
    <mc:Choice Requires="p14">
      <p:transition spd="slow" p14:dur="2000" advTm="24177"/>
    </mc:Choice>
    <mc:Fallback xmlns="">
      <p:transition spd="slow" advTm="241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5F0F2E-2762-46E8-A063-7AA93CEA9900}"/>
              </a:ext>
            </a:extLst>
          </p:cNvPr>
          <p:cNvSpPr>
            <a:spLocks noGrp="1"/>
          </p:cNvSpPr>
          <p:nvPr>
            <p:ph type="title"/>
          </p:nvPr>
        </p:nvSpPr>
        <p:spPr>
          <a:xfrm>
            <a:off x="1050935" y="0"/>
            <a:ext cx="10364451" cy="829283"/>
          </a:xfrm>
        </p:spPr>
        <p:txBody>
          <a:bodyPr>
            <a:normAutofit/>
          </a:bodyPr>
          <a:lstStyle/>
          <a:p>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2.1 </a:t>
            </a:r>
            <a:r>
              <a:rPr kumimoji="1" lang="ja-JP" altLang="en-US"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特徴量からの分類</a:t>
            </a:r>
            <a:r>
              <a:rPr kumimoji="1" lang="en-US" altLang="ja-JP" b="1" i="0" u="none" strike="noStrike" kern="1200" cap="all" spc="0" normalizeH="0" baseline="0" noProof="0" dirty="0">
                <a:ln>
                  <a:noFill/>
                </a:ln>
                <a:solidFill>
                  <a:prstClr val="black"/>
                </a:solidFill>
                <a:effectLst/>
                <a:uLnTx/>
                <a:uFillTx/>
                <a:latin typeface="Tw Cen MT" panose="020B0602020104020603"/>
                <a:ea typeface="ＭＳ Ｐゴシック" panose="020B0600070205080204" pitchFamily="50" charset="-128"/>
                <a:cs typeface="+mn-cs"/>
              </a:rPr>
              <a:t>(3)</a:t>
            </a:r>
            <a:endParaRPr kumimoji="1" lang="ja-JP" altLang="en-US" dirty="0"/>
          </a:p>
        </p:txBody>
      </p:sp>
      <p:pic>
        <p:nvPicPr>
          <p:cNvPr id="4" name="図 3" descr="グラフィカル ユーザー インターフェイス, テキスト, アプリケーション, チャットまたはテキスト メッセージ, メール&#10;&#10;自動的に生成された説明">
            <a:extLst>
              <a:ext uri="{FF2B5EF4-FFF2-40B4-BE49-F238E27FC236}">
                <a16:creationId xmlns:a16="http://schemas.microsoft.com/office/drawing/2014/main" id="{39F9A3C2-FA60-491B-A068-C57AE79D46C6}"/>
              </a:ext>
            </a:extLst>
          </p:cNvPr>
          <p:cNvPicPr>
            <a:picLocks noChangeAspect="1"/>
          </p:cNvPicPr>
          <p:nvPr/>
        </p:nvPicPr>
        <p:blipFill>
          <a:blip r:embed="rId4"/>
          <a:stretch>
            <a:fillRect/>
          </a:stretch>
        </p:blipFill>
        <p:spPr>
          <a:xfrm>
            <a:off x="1050935" y="829283"/>
            <a:ext cx="10559143" cy="5936619"/>
          </a:xfrm>
          <a:prstGeom prst="rect">
            <a:avLst/>
          </a:prstGeom>
        </p:spPr>
      </p:pic>
      <p:pic>
        <p:nvPicPr>
          <p:cNvPr id="3" name="オーディオ 2">
            <a:hlinkClick r:id="" action="ppaction://media"/>
            <a:extLst>
              <a:ext uri="{FF2B5EF4-FFF2-40B4-BE49-F238E27FC236}">
                <a16:creationId xmlns:a16="http://schemas.microsoft.com/office/drawing/2014/main" id="{9B76FF93-4211-40E0-9624-6EF459C4259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88561979"/>
      </p:ext>
    </p:extLst>
  </p:cSld>
  <p:clrMapOvr>
    <a:masterClrMapping/>
  </p:clrMapOvr>
  <mc:AlternateContent xmlns:mc="http://schemas.openxmlformats.org/markup-compatibility/2006" xmlns:p14="http://schemas.microsoft.com/office/powerpoint/2010/main">
    <mc:Choice Requires="p14">
      <p:transition spd="slow" p14:dur="2000" advTm="54882"/>
    </mc:Choice>
    <mc:Fallback xmlns="">
      <p:transition spd="slow" advTm="548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しずく">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TM04033925[[fn=しずく]]</Template>
  <TotalTime>410</TotalTime>
  <Words>1461</Words>
  <Application>Microsoft Office PowerPoint</Application>
  <PresentationFormat>ワイド画面</PresentationFormat>
  <Paragraphs>114</Paragraphs>
  <Slides>14</Slides>
  <Notes>0</Notes>
  <HiddenSlides>0</HiddenSlides>
  <MMClips>14</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14</vt:i4>
      </vt:variant>
    </vt:vector>
  </HeadingPairs>
  <TitlesOfParts>
    <vt:vector size="21" baseType="lpstr">
      <vt:lpstr>Yu Gothic Medium</vt:lpstr>
      <vt:lpstr>游明朝</vt:lpstr>
      <vt:lpstr>Yu Mincho Demibold</vt:lpstr>
      <vt:lpstr>Arial</vt:lpstr>
      <vt:lpstr>Times New Roman</vt:lpstr>
      <vt:lpstr>Tw Cen MT</vt:lpstr>
      <vt:lpstr>しずく</vt:lpstr>
      <vt:lpstr>e-learning、エッジAI （2回目）</vt:lpstr>
      <vt:lpstr>内容</vt:lpstr>
      <vt:lpstr>深層学習プログラムの構成は、 ほぼ以下のパターンで作成できます。</vt:lpstr>
      <vt:lpstr>PowerPoint プレゼンテーション</vt:lpstr>
      <vt:lpstr>深層学習の概説（３種のアヤメ分類を例として）</vt:lpstr>
      <vt:lpstr>アヤメのデータの一部</vt:lpstr>
      <vt:lpstr>2.1 特徴量からの分類(1)</vt:lpstr>
      <vt:lpstr>2.1 特徴量からの分類(2)　計算結果1</vt:lpstr>
      <vt:lpstr>2.1 特徴量からの分類(3)</vt:lpstr>
      <vt:lpstr>2.2 将来予測(1)</vt:lpstr>
      <vt:lpstr>2.2 将来予測(2)</vt:lpstr>
      <vt:lpstr>2.2 将来予測(3)</vt:lpstr>
      <vt:lpstr>2.2 将来予測(4)　計算結果2</vt:lpstr>
      <vt:lpstr>2.2 将来予測(5)　計算結果3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自習、エッジAI (1回目）</dc:title>
  <dc:creator>小越　澄雄</dc:creator>
  <cp:lastModifiedBy>小越　澄雄</cp:lastModifiedBy>
  <cp:revision>43</cp:revision>
  <cp:lastPrinted>2021-09-06T08:03:05Z</cp:lastPrinted>
  <dcterms:created xsi:type="dcterms:W3CDTF">2021-09-06T07:44:16Z</dcterms:created>
  <dcterms:modified xsi:type="dcterms:W3CDTF">2021-09-22T08:21:46Z</dcterms:modified>
</cp:coreProperties>
</file>